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6" r:id="rId1"/>
  </p:sldMasterIdLst>
  <p:notesMasterIdLst>
    <p:notesMasterId r:id="rId17"/>
  </p:notesMasterIdLst>
  <p:sldIdLst>
    <p:sldId id="281" r:id="rId2"/>
    <p:sldId id="275" r:id="rId3"/>
    <p:sldId id="273" r:id="rId4"/>
    <p:sldId id="261" r:id="rId5"/>
    <p:sldId id="257" r:id="rId6"/>
    <p:sldId id="265" r:id="rId7"/>
    <p:sldId id="262" r:id="rId8"/>
    <p:sldId id="266" r:id="rId9"/>
    <p:sldId id="267" r:id="rId10"/>
    <p:sldId id="276" r:id="rId11"/>
    <p:sldId id="278" r:id="rId12"/>
    <p:sldId id="258" r:id="rId13"/>
    <p:sldId id="280" r:id="rId14"/>
    <p:sldId id="259" r:id="rId15"/>
    <p:sldId id="279"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FF99"/>
    <a:srgbClr val="CCFFCC"/>
    <a:srgbClr val="CCFF66"/>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438"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CAACA2C-7AA0-4029-952F-F47027BFF6EC}" type="datetimeFigureOut">
              <a:rPr lang="en-US" smtClean="0"/>
              <a:pPr/>
              <a:t>3/14/2012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1737D0F-F46A-4888-9A86-594061B0E82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737D0F-F46A-4888-9A86-594061B0E82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0793B0A3-AE64-41A4-BDED-F43BEBF2C46D}" type="datetime1">
              <a:rPr lang="en-US" smtClean="0"/>
              <a:pPr/>
              <a:t>3/14/2012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66B00C0D-F425-47C6-B279-CC4D996F8B86}"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628DFAC-D2D9-4E62-9615-B707242AB944}"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00C0D-F425-47C6-B279-CC4D996F8B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A5B03BA-59B4-4868-87DF-457A92A77677}"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00C0D-F425-47C6-B279-CC4D996F8B86}"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7D7FCB5-6C8E-4989-947D-9EC4F8DD66CF}" type="datetime1">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B00C0D-F425-47C6-B279-CC4D996F8B86}"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97C128DA-2723-44B1-9172-91597E5030C3}" type="datetime1">
              <a:rPr lang="en-US" smtClean="0"/>
              <a:pPr/>
              <a:t>3/14/2012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66B00C0D-F425-47C6-B279-CC4D996F8B86}"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613058C-10A7-403B-B531-53E1222B29D2}"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00C0D-F425-47C6-B279-CC4D996F8B86}"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68DCB21-A9C8-4CBF-937B-8D03E8AB184A}" type="datetime1">
              <a:rPr lang="en-US" smtClean="0"/>
              <a:pPr/>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B00C0D-F425-47C6-B279-CC4D996F8B86}"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D89DE9-7E4B-4243-AA80-22393F7C506B}" type="datetime1">
              <a:rPr lang="en-US" smtClean="0"/>
              <a:pPr/>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B00C0D-F425-47C6-B279-CC4D996F8B86}"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A3EF4B-8663-424C-B69E-4A6F4004A100}" type="datetime1">
              <a:rPr lang="en-US" smtClean="0"/>
              <a:pPr/>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B00C0D-F425-47C6-B279-CC4D996F8B86}"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B821307-7722-46EA-B52C-41B13B4D529A}"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00C0D-F425-47C6-B279-CC4D996F8B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9B71373-059D-4F32-84C7-1BDB7F2A8B73}" type="datetime1">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B00C0D-F425-47C6-B279-CC4D996F8B86}"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847AEE6-DCAD-48EC-9181-275EA82CD1DB}" type="datetime1">
              <a:rPr lang="en-US" smtClean="0"/>
              <a:pPr/>
              <a:t>3/14/2012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66B00C0D-F425-47C6-B279-CC4D996F8B86}"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cosee.umaine.edu/programs/webinars/nab"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ideo" Target="file:///C:\Users\Ivona\Dropbox\docu\projects\nab\webinar\dasaro_clip.avi"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osprey.bcodmo.org/project.cfm?flag=view&amp;id=102&amp;sortby=project" TargetMode="External"/><Relationship Id="rId2" Type="http://schemas.openxmlformats.org/officeDocument/2006/relationships/hyperlink" Target="http://cosee.umaine.edu/programs/webinars/nab"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8.xml"/><Relationship Id="rId1" Type="http://schemas.openxmlformats.org/officeDocument/2006/relationships/video" Target="file:///C:\Users\Ivona\Dropbox\docu\projects\nab\webinar\Webinar_video_OS2012.avi"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6B00C0D-F425-47C6-B279-CC4D996F8B86}" type="slidenum">
              <a:rPr lang="en-US" smtClean="0"/>
              <a:pPr/>
              <a:t>1</a:t>
            </a:fld>
            <a:endParaRPr lang="en-US"/>
          </a:p>
        </p:txBody>
      </p:sp>
      <p:grpSp>
        <p:nvGrpSpPr>
          <p:cNvPr id="8" name="Group 7"/>
          <p:cNvGrpSpPr/>
          <p:nvPr/>
        </p:nvGrpSpPr>
        <p:grpSpPr>
          <a:xfrm>
            <a:off x="914400" y="5410200"/>
            <a:ext cx="7315200" cy="609601"/>
            <a:chOff x="914400" y="5738336"/>
            <a:chExt cx="7315200" cy="609601"/>
          </a:xfrm>
        </p:grpSpPr>
        <p:sp>
          <p:nvSpPr>
            <p:cNvPr id="9" name="Subtitle 2"/>
            <p:cNvSpPr txBox="1">
              <a:spLocks/>
            </p:cNvSpPr>
            <p:nvPr/>
          </p:nvSpPr>
          <p:spPr>
            <a:xfrm>
              <a:off x="914400" y="5738337"/>
              <a:ext cx="7315200" cy="609600"/>
            </a:xfrm>
            <a:prstGeom prst="rect">
              <a:avLst/>
            </a:prstGeom>
            <a:ln w="9525"/>
          </p:spPr>
          <p:style>
            <a:lnRef idx="2">
              <a:schemeClr val="accent2"/>
            </a:lnRef>
            <a:fillRef idx="1">
              <a:schemeClr val="lt1"/>
            </a:fillRef>
            <a:effectRef idx="0">
              <a:schemeClr val="accent2"/>
            </a:effectRef>
            <a:fontRef idx="minor">
              <a:schemeClr val="dk1"/>
            </a:fontRef>
          </p:style>
          <p:txBody>
            <a:bodyPr vert="horz">
              <a:normAutofit fontScale="70000" lnSpcReduction="20000"/>
            </a:bodyPr>
            <a:lstStyle/>
            <a:p>
              <a:pPr algn="r">
                <a:lnSpc>
                  <a:spcPct val="120000"/>
                </a:lnSpc>
                <a:buClr>
                  <a:schemeClr val="accent1"/>
                </a:buClr>
                <a:buSzPct val="76000"/>
              </a:pPr>
              <a:r>
                <a:rPr kumimoji="0" lang="en-US" sz="2000" b="0" i="0" u="none" strike="noStrike" kern="1200" cap="none" normalizeH="0" baseline="0" noProof="0" dirty="0" smtClean="0">
                  <a:ln>
                    <a:noFill/>
                  </a:ln>
                  <a:solidFill>
                    <a:schemeClr val="tx2">
                      <a:lumMod val="75000"/>
                    </a:schemeClr>
                  </a:solidFill>
                  <a:effectLst/>
                  <a:uLnTx/>
                  <a:uFillTx/>
                  <a:latin typeface="+mj-lt"/>
                  <a:ea typeface="+mj-ea"/>
                  <a:cs typeface="+mj-cs"/>
                </a:rPr>
                <a:t>University of Maine, </a:t>
              </a:r>
              <a:r>
                <a:rPr lang="en-US" sz="2000" dirty="0" smtClean="0">
                  <a:solidFill>
                    <a:schemeClr val="tx2">
                      <a:lumMod val="75000"/>
                    </a:schemeClr>
                  </a:solidFill>
                  <a:latin typeface="+mj-lt"/>
                </a:rPr>
                <a:t>COSEE Ocean Systems</a:t>
              </a:r>
              <a:r>
                <a:rPr lang="en-US" sz="2000" dirty="0" smtClean="0">
                  <a:solidFill>
                    <a:schemeClr val="tx2">
                      <a:lumMod val="75000"/>
                    </a:schemeClr>
                  </a:solidFill>
                  <a:latin typeface="+mj-lt"/>
                  <a:ea typeface="+mj-ea"/>
                  <a:cs typeface="+mj-cs"/>
                </a:rPr>
                <a:t>, University of Washington, </a:t>
              </a:r>
            </a:p>
            <a:p>
              <a:pPr algn="r">
                <a:lnSpc>
                  <a:spcPct val="120000"/>
                </a:lnSpc>
                <a:buClr>
                  <a:schemeClr val="accent1"/>
                </a:buClr>
                <a:buSzPct val="76000"/>
              </a:pPr>
              <a:r>
                <a:rPr lang="en-US" sz="2000" dirty="0" smtClean="0">
                  <a:solidFill>
                    <a:schemeClr val="tx2">
                      <a:lumMod val="75000"/>
                    </a:schemeClr>
                  </a:solidFill>
                  <a:latin typeface="+mj-lt"/>
                  <a:ea typeface="+mj-ea"/>
                  <a:cs typeface="+mj-cs"/>
                </a:rPr>
                <a:t>Woods Hole Oceanographic </a:t>
              </a:r>
              <a:r>
                <a:rPr lang="en-US" sz="2000" dirty="0" smtClean="0">
                  <a:solidFill>
                    <a:schemeClr val="tx2">
                      <a:lumMod val="75000"/>
                    </a:schemeClr>
                  </a:solidFill>
                  <a:latin typeface="+mj-lt"/>
                </a:rPr>
                <a:t>Institution, Bigelow Laboratory for Ocean Sciences</a:t>
              </a:r>
              <a:r>
                <a:rPr lang="en-US" sz="2000" dirty="0" smtClean="0">
                  <a:solidFill>
                    <a:schemeClr val="tx2">
                      <a:lumMod val="75000"/>
                    </a:schemeClr>
                  </a:solidFill>
                  <a:latin typeface="+mj-lt"/>
                  <a:ea typeface="+mj-ea"/>
                  <a:cs typeface="+mj-cs"/>
                </a:rPr>
                <a:t> </a:t>
              </a:r>
              <a:endParaRPr lang="en-US" sz="2000" dirty="0" smtClean="0">
                <a:solidFill>
                  <a:schemeClr val="tx2">
                    <a:lumMod val="75000"/>
                  </a:schemeClr>
                </a:solidFill>
                <a:latin typeface="+mj-lt"/>
              </a:endParaRPr>
            </a:p>
          </p:txBody>
        </p:sp>
        <p:sp>
          <p:nvSpPr>
            <p:cNvPr id="10" name="Rectangle 9"/>
            <p:cNvSpPr/>
            <p:nvPr/>
          </p:nvSpPr>
          <p:spPr>
            <a:xfrm>
              <a:off x="914400" y="5738336"/>
              <a:ext cx="228600" cy="6096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1" name="Group 10"/>
          <p:cNvGrpSpPr/>
          <p:nvPr/>
        </p:nvGrpSpPr>
        <p:grpSpPr>
          <a:xfrm>
            <a:off x="914400" y="4495800"/>
            <a:ext cx="7315200" cy="830997"/>
            <a:chOff x="914400" y="2743200"/>
            <a:chExt cx="7315200" cy="830997"/>
          </a:xfrm>
        </p:grpSpPr>
        <p:grpSp>
          <p:nvGrpSpPr>
            <p:cNvPr id="12" name="Group 14"/>
            <p:cNvGrpSpPr/>
            <p:nvPr/>
          </p:nvGrpSpPr>
          <p:grpSpPr>
            <a:xfrm>
              <a:off x="914400" y="2743200"/>
              <a:ext cx="7315200" cy="762000"/>
              <a:chOff x="914400" y="1075267"/>
              <a:chExt cx="7315200" cy="1439333"/>
            </a:xfrm>
          </p:grpSpPr>
          <p:sp>
            <p:nvSpPr>
              <p:cNvPr id="14" name="Rectangle 13"/>
              <p:cNvSpPr/>
              <p:nvPr/>
            </p:nvSpPr>
            <p:spPr>
              <a:xfrm>
                <a:off x="914400" y="1075267"/>
                <a:ext cx="7315200" cy="1439333"/>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914400" y="1075267"/>
                <a:ext cx="228600" cy="1439333"/>
              </a:xfrm>
              <a:prstGeom prst="rect">
                <a:avLst/>
              </a:prstGeom>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3" name="Rectangle 12"/>
            <p:cNvSpPr/>
            <p:nvPr/>
          </p:nvSpPr>
          <p:spPr>
            <a:xfrm>
              <a:off x="1219200" y="2743200"/>
              <a:ext cx="7010400" cy="830997"/>
            </a:xfrm>
            <a:prstGeom prst="rect">
              <a:avLst/>
            </a:prstGeom>
          </p:spPr>
          <p:txBody>
            <a:bodyPr wrap="square">
              <a:spAutoFit/>
            </a:bodyPr>
            <a:lstStyle/>
            <a:p>
              <a:pPr algn="r"/>
              <a:r>
                <a:rPr lang="en-US" sz="1600" dirty="0" smtClean="0">
                  <a:solidFill>
                    <a:schemeClr val="bg2">
                      <a:lumMod val="25000"/>
                    </a:schemeClr>
                  </a:solidFill>
                </a:rPr>
                <a:t>Ivona </a:t>
              </a:r>
              <a:r>
                <a:rPr lang="en-US" sz="1600" dirty="0" err="1" smtClean="0">
                  <a:solidFill>
                    <a:schemeClr val="bg2">
                      <a:lumMod val="25000"/>
                    </a:schemeClr>
                  </a:solidFill>
                </a:rPr>
                <a:t>Cetinić</a:t>
              </a:r>
              <a:r>
                <a:rPr lang="en-US" sz="1600" dirty="0" smtClean="0">
                  <a:solidFill>
                    <a:schemeClr val="bg2">
                      <a:lumMod val="25000"/>
                    </a:schemeClr>
                  </a:solidFill>
                </a:rPr>
                <a:t>, Carla Companion, Annette </a:t>
              </a:r>
              <a:r>
                <a:rPr lang="en-US" sz="1600" dirty="0" err="1" smtClean="0">
                  <a:solidFill>
                    <a:schemeClr val="bg2">
                      <a:lumMod val="25000"/>
                    </a:schemeClr>
                  </a:solidFill>
                </a:rPr>
                <a:t>deCharon</a:t>
              </a:r>
              <a:r>
                <a:rPr lang="en-US" sz="1600" dirty="0" smtClean="0">
                  <a:solidFill>
                    <a:schemeClr val="bg2">
                      <a:lumMod val="25000"/>
                    </a:schemeClr>
                  </a:solidFill>
                </a:rPr>
                <a:t>, Christy </a:t>
              </a:r>
              <a:r>
                <a:rPr lang="en-US" sz="1600" dirty="0" err="1" smtClean="0">
                  <a:solidFill>
                    <a:schemeClr val="bg2">
                      <a:lumMod val="25000"/>
                    </a:schemeClr>
                  </a:solidFill>
                </a:rPr>
                <a:t>Herren</a:t>
              </a:r>
              <a:r>
                <a:rPr lang="en-US" sz="1600" dirty="0" smtClean="0">
                  <a:solidFill>
                    <a:schemeClr val="bg2">
                      <a:lumMod val="25000"/>
                    </a:schemeClr>
                  </a:solidFill>
                </a:rPr>
                <a:t>, </a:t>
              </a:r>
            </a:p>
            <a:p>
              <a:pPr algn="r"/>
              <a:r>
                <a:rPr lang="en-US" sz="1600" dirty="0" smtClean="0">
                  <a:solidFill>
                    <a:schemeClr val="bg2">
                      <a:lumMod val="25000"/>
                    </a:schemeClr>
                  </a:solidFill>
                </a:rPr>
                <a:t>Eric </a:t>
              </a:r>
              <a:r>
                <a:rPr lang="en-US" sz="1600" dirty="0" err="1" smtClean="0">
                  <a:solidFill>
                    <a:schemeClr val="bg2">
                      <a:lumMod val="25000"/>
                    </a:schemeClr>
                  </a:solidFill>
                </a:rPr>
                <a:t>D'Asaro</a:t>
              </a:r>
              <a:r>
                <a:rPr lang="en-US" sz="1600" dirty="0" smtClean="0">
                  <a:solidFill>
                    <a:schemeClr val="bg2">
                      <a:lumMod val="25000"/>
                    </a:schemeClr>
                  </a:solidFill>
                </a:rPr>
                <a:t>, Craig Lee, </a:t>
              </a:r>
              <a:r>
                <a:rPr lang="en-US" sz="1600" dirty="0" err="1" smtClean="0">
                  <a:solidFill>
                    <a:schemeClr val="bg2">
                      <a:lumMod val="25000"/>
                    </a:schemeClr>
                  </a:solidFill>
                </a:rPr>
                <a:t>Amala</a:t>
              </a:r>
              <a:r>
                <a:rPr lang="en-US" sz="1600" dirty="0" smtClean="0">
                  <a:solidFill>
                    <a:schemeClr val="bg2">
                      <a:lumMod val="25000"/>
                    </a:schemeClr>
                  </a:solidFill>
                </a:rPr>
                <a:t> </a:t>
              </a:r>
              <a:r>
                <a:rPr lang="en-US" sz="1600" dirty="0" err="1" smtClean="0">
                  <a:solidFill>
                    <a:schemeClr val="bg2">
                      <a:lumMod val="25000"/>
                    </a:schemeClr>
                  </a:solidFill>
                </a:rPr>
                <a:t>Mahadevan</a:t>
              </a:r>
              <a:r>
                <a:rPr lang="en-US" sz="1600" dirty="0" smtClean="0">
                  <a:solidFill>
                    <a:schemeClr val="bg2">
                      <a:lumMod val="25000"/>
                    </a:schemeClr>
                  </a:solidFill>
                </a:rPr>
                <a:t>, Melissa </a:t>
              </a:r>
              <a:r>
                <a:rPr lang="en-US" sz="1600" dirty="0" err="1" smtClean="0">
                  <a:solidFill>
                    <a:schemeClr val="bg2">
                      <a:lumMod val="25000"/>
                    </a:schemeClr>
                  </a:solidFill>
                </a:rPr>
                <a:t>Omand</a:t>
              </a:r>
              <a:r>
                <a:rPr lang="en-US" sz="1600" dirty="0" smtClean="0">
                  <a:solidFill>
                    <a:schemeClr val="bg2">
                      <a:lumMod val="25000"/>
                    </a:schemeClr>
                  </a:solidFill>
                </a:rPr>
                <a:t>, </a:t>
              </a:r>
            </a:p>
            <a:p>
              <a:pPr algn="r"/>
              <a:r>
                <a:rPr lang="en-US" sz="1600" dirty="0" smtClean="0">
                  <a:solidFill>
                    <a:schemeClr val="bg2">
                      <a:lumMod val="25000"/>
                    </a:schemeClr>
                  </a:solidFill>
                </a:rPr>
                <a:t>Mary Jane Perry, Nicole </a:t>
              </a:r>
              <a:r>
                <a:rPr lang="en-US" sz="1600" dirty="0" err="1" smtClean="0">
                  <a:solidFill>
                    <a:schemeClr val="bg2">
                      <a:lumMod val="25000"/>
                    </a:schemeClr>
                  </a:solidFill>
                </a:rPr>
                <a:t>Poulton</a:t>
              </a:r>
              <a:endParaRPr lang="en-US" sz="1600" dirty="0">
                <a:solidFill>
                  <a:schemeClr val="bg2">
                    <a:lumMod val="25000"/>
                  </a:schemeClr>
                </a:solidFill>
              </a:endParaRPr>
            </a:p>
          </p:txBody>
        </p:sp>
      </p:grpSp>
      <p:grpSp>
        <p:nvGrpSpPr>
          <p:cNvPr id="17" name="Group 16"/>
          <p:cNvGrpSpPr/>
          <p:nvPr/>
        </p:nvGrpSpPr>
        <p:grpSpPr>
          <a:xfrm>
            <a:off x="914400" y="3048000"/>
            <a:ext cx="7315200" cy="1295400"/>
            <a:chOff x="914400" y="3048000"/>
            <a:chExt cx="7315200" cy="1295400"/>
          </a:xfrm>
        </p:grpSpPr>
        <p:grpSp>
          <p:nvGrpSpPr>
            <p:cNvPr id="18" name="Group 13"/>
            <p:cNvGrpSpPr/>
            <p:nvPr/>
          </p:nvGrpSpPr>
          <p:grpSpPr>
            <a:xfrm>
              <a:off x="914400" y="3048000"/>
              <a:ext cx="7315200" cy="1295400"/>
              <a:chOff x="914400" y="3048000"/>
              <a:chExt cx="7315200" cy="1295400"/>
            </a:xfrm>
          </p:grpSpPr>
          <p:sp>
            <p:nvSpPr>
              <p:cNvPr id="20" name="Rectangle 19"/>
              <p:cNvSpPr/>
              <p:nvPr/>
            </p:nvSpPr>
            <p:spPr>
              <a:xfrm>
                <a:off x="914400" y="3048000"/>
                <a:ext cx="7315200" cy="1295400"/>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914400" y="3048000"/>
                <a:ext cx="228600" cy="129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p:cNvSpPr/>
            <p:nvPr/>
          </p:nvSpPr>
          <p:spPr>
            <a:xfrm>
              <a:off x="1219200" y="3113782"/>
              <a:ext cx="6934200" cy="1200329"/>
            </a:xfrm>
            <a:prstGeom prst="rect">
              <a:avLst/>
            </a:prstGeom>
          </p:spPr>
          <p:txBody>
            <a:bodyPr wrap="square">
              <a:spAutoFit/>
            </a:bodyPr>
            <a:lstStyle/>
            <a:p>
              <a:pPr algn="r"/>
              <a:r>
                <a:rPr lang="en-US" sz="3600" b="1" cap="small" dirty="0" smtClean="0"/>
                <a:t>North Atlantic Bloom 2008 </a:t>
              </a:r>
            </a:p>
            <a:p>
              <a:pPr algn="r"/>
              <a:r>
                <a:rPr lang="en-US" sz="3600" b="1" cap="small" dirty="0" smtClean="0"/>
                <a:t>Webinar series </a:t>
              </a:r>
              <a:endParaRPr lang="en-US" sz="3600" dirty="0"/>
            </a:p>
          </p:txBody>
        </p:sp>
      </p:grpSp>
      <p:grpSp>
        <p:nvGrpSpPr>
          <p:cNvPr id="22" name="Group 21"/>
          <p:cNvGrpSpPr>
            <a:grpSpLocks noChangeAspect="1"/>
          </p:cNvGrpSpPr>
          <p:nvPr/>
        </p:nvGrpSpPr>
        <p:grpSpPr>
          <a:xfrm>
            <a:off x="3657600" y="1447800"/>
            <a:ext cx="4800600" cy="1447800"/>
            <a:chOff x="1609209" y="2278656"/>
            <a:chExt cx="5783861" cy="1744337"/>
          </a:xfrm>
        </p:grpSpPr>
        <p:pic>
          <p:nvPicPr>
            <p:cNvPr id="23" name="Picture 2"/>
            <p:cNvPicPr>
              <a:picLocks noChangeAspect="1" noChangeArrowheads="1"/>
            </p:cNvPicPr>
            <p:nvPr/>
          </p:nvPicPr>
          <p:blipFill>
            <a:blip r:embed="rId2" cstate="print">
              <a:duotone>
                <a:schemeClr val="accent3">
                  <a:shade val="45000"/>
                  <a:satMod val="135000"/>
                </a:schemeClr>
                <a:prstClr val="white"/>
              </a:duotone>
            </a:blip>
            <a:srcRect l="5984" t="-3430" r="-717" b="15384"/>
            <a:stretch>
              <a:fillRect/>
            </a:stretch>
          </p:blipFill>
          <p:spPr bwMode="auto">
            <a:xfrm>
              <a:off x="1609209" y="2278656"/>
              <a:ext cx="5783861" cy="1744337"/>
            </a:xfrm>
            <a:prstGeom prst="rect">
              <a:avLst/>
            </a:prstGeom>
            <a:noFill/>
            <a:ln w="9525">
              <a:noFill/>
              <a:miter lim="800000"/>
              <a:headEnd/>
              <a:tailEnd/>
            </a:ln>
          </p:spPr>
        </p:pic>
        <p:sp>
          <p:nvSpPr>
            <p:cNvPr id="24" name="Rectangle 23"/>
            <p:cNvSpPr/>
            <p:nvPr/>
          </p:nvSpPr>
          <p:spPr>
            <a:xfrm>
              <a:off x="1701016" y="3049836"/>
              <a:ext cx="9144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Webinar</a:t>
            </a:r>
            <a:endParaRPr lang="en-US" dirty="0"/>
          </a:p>
        </p:txBody>
      </p:sp>
      <p:sp>
        <p:nvSpPr>
          <p:cNvPr id="3" name="Text Placeholder 2"/>
          <p:cNvSpPr>
            <a:spLocks noGrp="1"/>
          </p:cNvSpPr>
          <p:nvPr>
            <p:ph type="body" idx="2"/>
          </p:nvPr>
        </p:nvSpPr>
        <p:spPr/>
        <p:txBody>
          <a:bodyPr/>
          <a:lstStyle/>
          <a:p>
            <a:endParaRPr lang="en-US" dirty="0" smtClean="0"/>
          </a:p>
          <a:p>
            <a:endParaRPr lang="en-US" dirty="0" smtClean="0"/>
          </a:p>
          <a:p>
            <a:r>
              <a:rPr lang="en-US" sz="2000" dirty="0" smtClean="0"/>
              <a:t>Presentation</a:t>
            </a:r>
          </a:p>
          <a:p>
            <a:r>
              <a:rPr lang="en-US" sz="2400" dirty="0" smtClean="0"/>
              <a:t>Interactive Q&amp;A</a:t>
            </a:r>
          </a:p>
          <a:p>
            <a:r>
              <a:rPr lang="en-US" sz="3200" dirty="0" smtClean="0">
                <a:solidFill>
                  <a:schemeClr val="accent3"/>
                </a:solidFill>
              </a:rPr>
              <a:t>Dataset</a:t>
            </a:r>
          </a:p>
          <a:p>
            <a:endParaRPr lang="en-US" dirty="0"/>
          </a:p>
        </p:txBody>
      </p:sp>
      <p:sp>
        <p:nvSpPr>
          <p:cNvPr id="4" name="Content Placeholder 3"/>
          <p:cNvSpPr>
            <a:spLocks noGrp="1"/>
          </p:cNvSpPr>
          <p:nvPr>
            <p:ph sz="quarter" idx="1"/>
          </p:nvPr>
        </p:nvSpPr>
        <p:spPr/>
        <p:txBody>
          <a:bodyPr>
            <a:normAutofit/>
          </a:bodyPr>
          <a:lstStyle/>
          <a:p>
            <a:r>
              <a:rPr lang="en-US" dirty="0" smtClean="0"/>
              <a:t>Dataset contains (Excel):</a:t>
            </a:r>
          </a:p>
          <a:p>
            <a:pPr lvl="2"/>
            <a:r>
              <a:rPr lang="en-US" dirty="0" smtClean="0"/>
              <a:t>CTD Tools and Sensors</a:t>
            </a:r>
          </a:p>
          <a:p>
            <a:pPr lvl="2"/>
            <a:r>
              <a:rPr lang="en-US" dirty="0" smtClean="0"/>
              <a:t> Float Tools and Sensors </a:t>
            </a:r>
          </a:p>
          <a:p>
            <a:pPr lvl="2"/>
            <a:r>
              <a:rPr lang="en-US" dirty="0" smtClean="0"/>
              <a:t>Glossary </a:t>
            </a:r>
          </a:p>
          <a:p>
            <a:pPr lvl="2"/>
            <a:r>
              <a:rPr lang="en-US" dirty="0" smtClean="0"/>
              <a:t>CTD Dataset </a:t>
            </a:r>
          </a:p>
          <a:p>
            <a:pPr lvl="2"/>
            <a:r>
              <a:rPr lang="en-US" dirty="0" smtClean="0"/>
              <a:t>Float Dataset </a:t>
            </a:r>
          </a:p>
          <a:p>
            <a:pPr lvl="2"/>
            <a:r>
              <a:rPr lang="en-US" dirty="0" smtClean="0"/>
              <a:t>Example of Plots CTD </a:t>
            </a:r>
          </a:p>
          <a:p>
            <a:pPr lvl="2"/>
            <a:r>
              <a:rPr lang="en-US" dirty="0" smtClean="0"/>
              <a:t>Example of Plots Float</a:t>
            </a:r>
          </a:p>
          <a:p>
            <a:pPr lvl="2"/>
            <a:endParaRPr lang="en-US" dirty="0" smtClean="0"/>
          </a:p>
          <a:p>
            <a:pPr lvl="1"/>
            <a:r>
              <a:rPr lang="en-US" dirty="0" smtClean="0"/>
              <a:t>Related Data-Based Activity</a:t>
            </a:r>
          </a:p>
          <a:p>
            <a:pPr lvl="2"/>
            <a:r>
              <a:rPr lang="en-US" dirty="0" smtClean="0"/>
              <a:t>Growth &amp; Loss (Exponentials)</a:t>
            </a:r>
          </a:p>
          <a:p>
            <a:pPr lvl="2"/>
            <a:r>
              <a:rPr lang="en-US" dirty="0" smtClean="0"/>
              <a:t>Mixed Layer Depth</a:t>
            </a:r>
          </a:p>
          <a:p>
            <a:pPr lvl="2"/>
            <a:r>
              <a:rPr lang="en-US" dirty="0" smtClean="0"/>
              <a:t>Temporal and Spatial Scales</a:t>
            </a:r>
          </a:p>
          <a:p>
            <a:pPr lvl="2"/>
            <a:r>
              <a:rPr lang="en-US" dirty="0" smtClean="0"/>
              <a:t>Phytoplankton Composition and Nutrients</a:t>
            </a:r>
          </a:p>
          <a:p>
            <a:pPr lvl="2"/>
            <a:r>
              <a:rPr lang="en-US" dirty="0" smtClean="0"/>
              <a:t>Density and Deep Convection</a:t>
            </a:r>
            <a:endParaRPr lang="en-US" dirty="0"/>
          </a:p>
        </p:txBody>
      </p:sp>
      <p:sp>
        <p:nvSpPr>
          <p:cNvPr id="5" name="Slide Number Placeholder 4"/>
          <p:cNvSpPr>
            <a:spLocks noGrp="1"/>
          </p:cNvSpPr>
          <p:nvPr>
            <p:ph type="sldNum" sz="quarter" idx="12"/>
          </p:nvPr>
        </p:nvSpPr>
        <p:spPr/>
        <p:txBody>
          <a:bodyPr/>
          <a:lstStyle/>
          <a:p>
            <a:fld id="{66B00C0D-F425-47C6-B279-CC4D996F8B8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Webinar</a:t>
            </a:r>
            <a:endParaRPr lang="en-US" dirty="0"/>
          </a:p>
        </p:txBody>
      </p:sp>
      <p:sp>
        <p:nvSpPr>
          <p:cNvPr id="3" name="Text Placeholder 2"/>
          <p:cNvSpPr>
            <a:spLocks noGrp="1"/>
          </p:cNvSpPr>
          <p:nvPr>
            <p:ph type="body" idx="2"/>
          </p:nvPr>
        </p:nvSpPr>
        <p:spPr/>
        <p:txBody>
          <a:bodyPr/>
          <a:lstStyle/>
          <a:p>
            <a:endParaRPr lang="en-US" sz="2000" dirty="0" smtClean="0"/>
          </a:p>
          <a:p>
            <a:endParaRPr lang="en-US" sz="2000" dirty="0" smtClean="0"/>
          </a:p>
          <a:p>
            <a:r>
              <a:rPr lang="en-US" sz="2000" dirty="0" smtClean="0"/>
              <a:t>Presentation</a:t>
            </a:r>
          </a:p>
          <a:p>
            <a:r>
              <a:rPr lang="en-US" sz="2400" dirty="0" smtClean="0"/>
              <a:t>Interactive Q&amp;A</a:t>
            </a:r>
          </a:p>
          <a:p>
            <a:r>
              <a:rPr lang="en-US" sz="3200" dirty="0" smtClean="0">
                <a:solidFill>
                  <a:schemeClr val="accent3"/>
                </a:solidFill>
              </a:rPr>
              <a:t>Dataset</a:t>
            </a:r>
          </a:p>
          <a:p>
            <a:r>
              <a:rPr lang="en-US" sz="2400" dirty="0" smtClean="0">
                <a:solidFill>
                  <a:schemeClr val="tx1"/>
                </a:solidFill>
              </a:rPr>
              <a:t>Physics of the bloom </a:t>
            </a:r>
          </a:p>
          <a:p>
            <a:r>
              <a:rPr lang="en-US" sz="2000" dirty="0" smtClean="0">
                <a:solidFill>
                  <a:schemeClr val="tx1"/>
                </a:solidFill>
              </a:rPr>
              <a:t>by </a:t>
            </a:r>
            <a:r>
              <a:rPr lang="fi-FI" sz="2000" dirty="0" smtClean="0">
                <a:solidFill>
                  <a:schemeClr val="tx1"/>
                </a:solidFill>
              </a:rPr>
              <a:t>Amala Mahadevan and Melissa Omand (WHOI)</a:t>
            </a:r>
            <a:endParaRPr lang="en-US" sz="2000" dirty="0" smtClean="0">
              <a:solidFill>
                <a:schemeClr val="tx1"/>
              </a:solidFill>
            </a:endParaRPr>
          </a:p>
          <a:p>
            <a:endParaRPr lang="en-US" sz="2400" dirty="0" smtClean="0">
              <a:solidFill>
                <a:schemeClr val="accent3"/>
              </a:solidFill>
            </a:endParaRPr>
          </a:p>
          <a:p>
            <a:endParaRPr lang="en-US" sz="2400" dirty="0" smtClean="0">
              <a:solidFill>
                <a:schemeClr val="accent3"/>
              </a:solidFill>
            </a:endParaRPr>
          </a:p>
          <a:p>
            <a:endParaRPr lang="en-US" sz="2400" dirty="0" smtClean="0">
              <a:solidFill>
                <a:schemeClr val="accent3"/>
              </a:solidFill>
            </a:endParaRPr>
          </a:p>
          <a:p>
            <a:endParaRPr lang="en-US" dirty="0"/>
          </a:p>
        </p:txBody>
      </p:sp>
      <p:sp>
        <p:nvSpPr>
          <p:cNvPr id="5" name="Slide Number Placeholder 4"/>
          <p:cNvSpPr>
            <a:spLocks noGrp="1"/>
          </p:cNvSpPr>
          <p:nvPr>
            <p:ph type="sldNum" sz="quarter" idx="12"/>
          </p:nvPr>
        </p:nvSpPr>
        <p:spPr/>
        <p:txBody>
          <a:bodyPr/>
          <a:lstStyle/>
          <a:p>
            <a:fld id="{66B00C0D-F425-47C6-B279-CC4D996F8B86}" type="slidenum">
              <a:rPr lang="en-US" smtClean="0"/>
              <a:pPr/>
              <a:t>11</a:t>
            </a:fld>
            <a:endParaRPr lang="en-US"/>
          </a:p>
        </p:txBody>
      </p:sp>
      <p:pic>
        <p:nvPicPr>
          <p:cNvPr id="8" name="Picture 3"/>
          <p:cNvPicPr>
            <a:picLocks noGrp="1" noChangeAspect="1" noChangeArrowheads="1"/>
          </p:cNvPicPr>
          <p:nvPr>
            <p:ph sz="quarter" idx="1"/>
          </p:nvPr>
        </p:nvPicPr>
        <p:blipFill>
          <a:blip r:embed="rId2" cstate="print"/>
          <a:srcRect/>
          <a:stretch>
            <a:fillRect/>
          </a:stretch>
        </p:blipFill>
        <p:spPr bwMode="auto">
          <a:xfrm>
            <a:off x="304800" y="499815"/>
            <a:ext cx="5715000" cy="5324969"/>
          </a:xfrm>
          <a:prstGeom prst="rect">
            <a:avLst/>
          </a:prstGeom>
          <a:noFill/>
          <a:ln w="9525">
            <a:noFill/>
            <a:miter lim="800000"/>
            <a:headEnd/>
            <a:tailEnd/>
          </a:ln>
          <a:effectLst/>
        </p:spPr>
      </p:pic>
      <p:sp>
        <p:nvSpPr>
          <p:cNvPr id="10" name="TextBox 9"/>
          <p:cNvSpPr txBox="1"/>
          <p:nvPr/>
        </p:nvSpPr>
        <p:spPr>
          <a:xfrm>
            <a:off x="762000" y="5791200"/>
            <a:ext cx="1520929" cy="369332"/>
          </a:xfrm>
          <a:prstGeom prst="rect">
            <a:avLst/>
          </a:prstGeom>
          <a:noFill/>
        </p:spPr>
        <p:txBody>
          <a:bodyPr wrap="none" rtlCol="0">
            <a:spAutoFit/>
          </a:bodyPr>
          <a:lstStyle/>
          <a:p>
            <a:r>
              <a:rPr lang="en-US" dirty="0" smtClean="0"/>
              <a:t>Light vs. depth</a:t>
            </a:r>
            <a:endParaRPr lang="en-US" dirty="0"/>
          </a:p>
        </p:txBody>
      </p:sp>
      <p:sp>
        <p:nvSpPr>
          <p:cNvPr id="7" name="Right Arrow 6"/>
          <p:cNvSpPr/>
          <p:nvPr/>
        </p:nvSpPr>
        <p:spPr>
          <a:xfrm>
            <a:off x="2667000" y="59436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277166" y="5791200"/>
            <a:ext cx="2285434" cy="369332"/>
          </a:xfrm>
          <a:prstGeom prst="rect">
            <a:avLst/>
          </a:prstGeom>
          <a:noFill/>
        </p:spPr>
        <p:txBody>
          <a:bodyPr wrap="none" rtlCol="0">
            <a:spAutoFit/>
          </a:bodyPr>
          <a:lstStyle/>
          <a:p>
            <a:r>
              <a:rPr lang="en-US" dirty="0" smtClean="0"/>
              <a:t>Phytoplankton vs. time</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ea typeface="+mj-ea"/>
                <a:cs typeface="+mj-cs"/>
              </a:rPr>
              <a:t>Outcomes</a:t>
            </a:r>
            <a:endParaRPr lang="en-US" dirty="0"/>
          </a:p>
        </p:txBody>
      </p:sp>
      <p:sp>
        <p:nvSpPr>
          <p:cNvPr id="4" name="Slide Number Placeholder 3"/>
          <p:cNvSpPr>
            <a:spLocks noGrp="1"/>
          </p:cNvSpPr>
          <p:nvPr>
            <p:ph type="sldNum" sz="quarter" idx="12"/>
          </p:nvPr>
        </p:nvSpPr>
        <p:spPr/>
        <p:txBody>
          <a:bodyPr/>
          <a:lstStyle/>
          <a:p>
            <a:fld id="{66B00C0D-F425-47C6-B279-CC4D996F8B86}" type="slidenum">
              <a:rPr lang="en-US" smtClean="0"/>
              <a:pPr/>
              <a:t>12</a:t>
            </a:fld>
            <a:endParaRPr lang="en-US"/>
          </a:p>
        </p:txBody>
      </p:sp>
      <p:sp>
        <p:nvSpPr>
          <p:cNvPr id="3" name="Content Placeholder 2"/>
          <p:cNvSpPr>
            <a:spLocks noGrp="1"/>
          </p:cNvSpPr>
          <p:nvPr>
            <p:ph sz="quarter" idx="1"/>
          </p:nvPr>
        </p:nvSpPr>
        <p:spPr>
          <a:xfrm>
            <a:off x="457200" y="1219200"/>
            <a:ext cx="4572000" cy="5105400"/>
          </a:xfrm>
        </p:spPr>
        <p:txBody>
          <a:bodyPr>
            <a:normAutofit fontScale="92500"/>
          </a:bodyPr>
          <a:lstStyle/>
          <a:p>
            <a:r>
              <a:rPr lang="en-US" dirty="0" smtClean="0">
                <a:ea typeface="ＭＳ Ｐゴシック" pitchFamily="34" charset="-128"/>
              </a:rPr>
              <a:t>68 unique participants from 21 states (+</a:t>
            </a:r>
            <a:r>
              <a:rPr lang="en-US" dirty="0" smtClean="0"/>
              <a:t> Canada, Iceland and Germany)</a:t>
            </a:r>
            <a:endParaRPr lang="en-US" dirty="0" smtClean="0">
              <a:ea typeface="ＭＳ Ｐゴシック" pitchFamily="34" charset="-128"/>
            </a:endParaRPr>
          </a:p>
          <a:p>
            <a:r>
              <a:rPr lang="en-US" dirty="0" smtClean="0">
                <a:ea typeface="ＭＳ Ｐゴシック" pitchFamily="34" charset="-128"/>
              </a:rPr>
              <a:t>51 % educators, </a:t>
            </a:r>
          </a:p>
          <a:p>
            <a:pPr>
              <a:buNone/>
            </a:pPr>
            <a:r>
              <a:rPr lang="en-US" dirty="0" smtClean="0">
                <a:ea typeface="ＭＳ Ｐゴシック" pitchFamily="34" charset="-128"/>
              </a:rPr>
              <a:t>	31 % scientists/grad students</a:t>
            </a:r>
          </a:p>
          <a:p>
            <a:r>
              <a:rPr lang="en-US" dirty="0" smtClean="0">
                <a:ea typeface="ＭＳ Ｐゴシック" pitchFamily="34" charset="-128"/>
              </a:rPr>
              <a:t>Average 28 participants/webinar</a:t>
            </a:r>
          </a:p>
          <a:p>
            <a:pPr lvl="1"/>
            <a:r>
              <a:rPr lang="en-US" sz="2400" dirty="0" smtClean="0">
                <a:ea typeface="ＭＳ Ｐゴシック" pitchFamily="34" charset="-128"/>
              </a:rPr>
              <a:t>high “return rate” – over 30% attended three or more live webinars in the series.</a:t>
            </a:r>
          </a:p>
          <a:p>
            <a:r>
              <a:rPr lang="en-US" dirty="0" smtClean="0">
                <a:ea typeface="ＭＳ Ｐゴシック" pitchFamily="34" charset="-128"/>
              </a:rPr>
              <a:t>Other metrics:</a:t>
            </a:r>
          </a:p>
          <a:p>
            <a:pPr lvl="1"/>
            <a:r>
              <a:rPr lang="en-US" sz="2400" dirty="0" smtClean="0">
                <a:ea typeface="ＭＳ Ｐゴシック" pitchFamily="34" charset="-128"/>
              </a:rPr>
              <a:t>Second (to home page) most viewed page on the OS site (since the series began in July 2011)</a:t>
            </a:r>
          </a:p>
          <a:p>
            <a:endParaRPr lang="en-US" dirty="0"/>
          </a:p>
        </p:txBody>
      </p:sp>
      <p:sp>
        <p:nvSpPr>
          <p:cNvPr id="5" name="Content Placeholder 4"/>
          <p:cNvSpPr>
            <a:spLocks noGrp="1"/>
          </p:cNvSpPr>
          <p:nvPr>
            <p:ph sz="quarter" idx="2"/>
          </p:nvPr>
        </p:nvSpPr>
        <p:spPr/>
        <p:txBody>
          <a:bodyPr>
            <a:normAutofit fontScale="92500"/>
          </a:bodyPr>
          <a:lstStyle/>
          <a:p>
            <a:pPr>
              <a:tabLst>
                <a:tab pos="1828800" algn="l"/>
              </a:tabLst>
            </a:pPr>
            <a:endParaRPr lang="en-US" dirty="0"/>
          </a:p>
        </p:txBody>
      </p:sp>
      <p:pic>
        <p:nvPicPr>
          <p:cNvPr id="11265" name="Picture 1"/>
          <p:cNvPicPr>
            <a:picLocks noChangeAspect="1" noChangeArrowheads="1"/>
          </p:cNvPicPr>
          <p:nvPr/>
        </p:nvPicPr>
        <p:blipFill>
          <a:blip r:embed="rId2" cstate="print"/>
          <a:srcRect l="2778" r="2777"/>
          <a:stretch>
            <a:fillRect/>
          </a:stretch>
        </p:blipFill>
        <p:spPr bwMode="auto">
          <a:xfrm>
            <a:off x="5562600" y="1246071"/>
            <a:ext cx="2286000" cy="2335329"/>
          </a:xfrm>
          <a:prstGeom prst="rect">
            <a:avLst/>
          </a:prstGeom>
          <a:noFill/>
          <a:ln>
            <a:noFill/>
          </a:ln>
          <a:effectLst>
            <a:outerShdw blurRad="50800" dist="38100" dir="2700000" algn="tl" rotWithShape="0">
              <a:prstClr val="black">
                <a:alpha val="40000"/>
              </a:prstClr>
            </a:outerShdw>
          </a:effectLst>
        </p:spPr>
      </p:pic>
      <p:pic>
        <p:nvPicPr>
          <p:cNvPr id="11266" name="Picture 2"/>
          <p:cNvPicPr>
            <a:picLocks noChangeAspect="1" noChangeArrowheads="1"/>
          </p:cNvPicPr>
          <p:nvPr/>
        </p:nvPicPr>
        <p:blipFill>
          <a:blip r:embed="rId3" cstate="print"/>
          <a:srcRect l="4472"/>
          <a:stretch>
            <a:fillRect/>
          </a:stretch>
        </p:blipFill>
        <p:spPr bwMode="auto">
          <a:xfrm>
            <a:off x="4953000" y="3657600"/>
            <a:ext cx="3581400" cy="2587832"/>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l" rtl="0">
              <a:spcBef>
                <a:spcPct val="0"/>
              </a:spcBef>
            </a:pPr>
            <a:r>
              <a:rPr lang="en-US" sz="3200" dirty="0" smtClean="0">
                <a:latin typeface="+mj-lt"/>
              </a:rPr>
              <a:t>Outcomes</a:t>
            </a:r>
            <a:r>
              <a:rPr lang="en-US" sz="2800" dirty="0" smtClean="0">
                <a:latin typeface="+mj-lt"/>
              </a:rPr>
              <a:t> – all materials archived @</a:t>
            </a:r>
            <a:r>
              <a:rPr lang="en-US" sz="2400" dirty="0" smtClean="0">
                <a:latin typeface="+mj-lt"/>
              </a:rPr>
              <a:t/>
            </a:r>
            <a:br>
              <a:rPr lang="en-US" sz="2400" dirty="0" smtClean="0">
                <a:latin typeface="+mj-lt"/>
              </a:rPr>
            </a:br>
            <a:r>
              <a:rPr lang="en-US" sz="2400" b="1" dirty="0" smtClean="0">
                <a:solidFill>
                  <a:schemeClr val="accent1"/>
                </a:solidFill>
                <a:latin typeface="+mj-lt"/>
                <a:hlinkClick r:id="rId2"/>
              </a:rPr>
              <a:t>http://cosee.umaine.edu/programs/webinars/nab</a:t>
            </a:r>
            <a:endParaRPr lang="en-US" sz="2400" dirty="0">
              <a:latin typeface="+mj-lt"/>
            </a:endParaRPr>
          </a:p>
        </p:txBody>
      </p:sp>
      <p:sp>
        <p:nvSpPr>
          <p:cNvPr id="4" name="Slide Number Placeholder 3"/>
          <p:cNvSpPr>
            <a:spLocks noGrp="1"/>
          </p:cNvSpPr>
          <p:nvPr>
            <p:ph type="sldNum" sz="quarter" idx="12"/>
          </p:nvPr>
        </p:nvSpPr>
        <p:spPr/>
        <p:txBody>
          <a:bodyPr/>
          <a:lstStyle/>
          <a:p>
            <a:fld id="{66B00C0D-F425-47C6-B279-CC4D996F8B86}" type="slidenum">
              <a:rPr lang="en-US" smtClean="0"/>
              <a:pPr/>
              <a:t>13</a:t>
            </a:fld>
            <a:endParaRPr lang="en-US" dirty="0"/>
          </a:p>
        </p:txBody>
      </p:sp>
      <p:pic>
        <p:nvPicPr>
          <p:cNvPr id="1026" name="Picture 2"/>
          <p:cNvPicPr>
            <a:picLocks noChangeAspect="1" noChangeArrowheads="1"/>
          </p:cNvPicPr>
          <p:nvPr/>
        </p:nvPicPr>
        <p:blipFill>
          <a:blip r:embed="rId3" cstate="print"/>
          <a:srcRect l="63843" t="18761" r="17500" b="4946"/>
          <a:stretch>
            <a:fillRect/>
          </a:stretch>
        </p:blipFill>
        <p:spPr bwMode="auto">
          <a:xfrm>
            <a:off x="2971800" y="1226787"/>
            <a:ext cx="3749040" cy="5174013"/>
          </a:xfrm>
          <a:prstGeom prst="rect">
            <a:avLst/>
          </a:prstGeom>
          <a:noFill/>
          <a:ln w="9525">
            <a:noFill/>
            <a:miter lim="800000"/>
            <a:headEnd/>
            <a:tailEnd/>
          </a:ln>
          <a:effectLst>
            <a:outerShdw blurRad="50800" dist="38100" dir="2700000" algn="tl" rotWithShape="0">
              <a:prstClr val="black">
                <a:alpha val="40000"/>
              </a:prstClr>
            </a:outerShdw>
          </a:effectLst>
        </p:spPr>
      </p:pic>
      <p:cxnSp>
        <p:nvCxnSpPr>
          <p:cNvPr id="11" name="Straight Arrow Connector 10"/>
          <p:cNvCxnSpPr>
            <a:stCxn id="13" idx="2"/>
          </p:cNvCxnSpPr>
          <p:nvPr/>
        </p:nvCxnSpPr>
        <p:spPr>
          <a:xfrm>
            <a:off x="1487267" y="2663721"/>
            <a:ext cx="1636933" cy="46047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3" name="Round Single Corner Rectangle 12"/>
          <p:cNvSpPr/>
          <p:nvPr/>
        </p:nvSpPr>
        <p:spPr>
          <a:xfrm rot="20472007">
            <a:off x="588941" y="2070382"/>
            <a:ext cx="1600200" cy="609600"/>
          </a:xfrm>
          <a:prstGeom prst="round1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Videos</a:t>
            </a:r>
            <a:endParaRPr lang="en-US" dirty="0">
              <a:solidFill>
                <a:schemeClr val="accent3">
                  <a:lumMod val="50000"/>
                </a:schemeClr>
              </a:solidFill>
            </a:endParaRPr>
          </a:p>
        </p:txBody>
      </p:sp>
      <p:cxnSp>
        <p:nvCxnSpPr>
          <p:cNvPr id="16" name="Straight Arrow Connector 15"/>
          <p:cNvCxnSpPr>
            <a:stCxn id="17" idx="2"/>
          </p:cNvCxnSpPr>
          <p:nvPr/>
        </p:nvCxnSpPr>
        <p:spPr>
          <a:xfrm flipH="1">
            <a:off x="5181600" y="2244631"/>
            <a:ext cx="2448926" cy="118436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17" name="Round Single Corner Rectangle 16"/>
          <p:cNvSpPr/>
          <p:nvPr/>
        </p:nvSpPr>
        <p:spPr>
          <a:xfrm rot="905160">
            <a:off x="6909756" y="1645536"/>
            <a:ext cx="1600200" cy="609600"/>
          </a:xfrm>
          <a:prstGeom prst="round1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Transcripts</a:t>
            </a:r>
            <a:endParaRPr lang="en-US" dirty="0">
              <a:solidFill>
                <a:schemeClr val="accent3">
                  <a:lumMod val="50000"/>
                </a:schemeClr>
              </a:solidFill>
            </a:endParaRPr>
          </a:p>
        </p:txBody>
      </p:sp>
      <p:cxnSp>
        <p:nvCxnSpPr>
          <p:cNvPr id="22" name="Straight Arrow Connector 21"/>
          <p:cNvCxnSpPr>
            <a:stCxn id="23" idx="3"/>
          </p:cNvCxnSpPr>
          <p:nvPr/>
        </p:nvCxnSpPr>
        <p:spPr>
          <a:xfrm>
            <a:off x="1909889" y="4173690"/>
            <a:ext cx="1442911" cy="93510"/>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23" name="Round Single Corner Rectangle 22"/>
          <p:cNvSpPr/>
          <p:nvPr/>
        </p:nvSpPr>
        <p:spPr>
          <a:xfrm rot="70531">
            <a:off x="309857" y="3902560"/>
            <a:ext cx="1600200" cy="509432"/>
          </a:xfrm>
          <a:prstGeom prst="round1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Interactive concept maps</a:t>
            </a:r>
            <a:endParaRPr lang="en-US" dirty="0">
              <a:solidFill>
                <a:schemeClr val="accent3">
                  <a:lumMod val="50000"/>
                </a:schemeClr>
              </a:solidFill>
            </a:endParaRPr>
          </a:p>
        </p:txBody>
      </p:sp>
      <p:sp>
        <p:nvSpPr>
          <p:cNvPr id="28" name="Round Single Corner Rectangle 27"/>
          <p:cNvSpPr/>
          <p:nvPr/>
        </p:nvSpPr>
        <p:spPr>
          <a:xfrm rot="70531">
            <a:off x="7018582" y="4211205"/>
            <a:ext cx="1978150" cy="817915"/>
          </a:xfrm>
          <a:prstGeom prst="round1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Assets </a:t>
            </a:r>
          </a:p>
          <a:p>
            <a:pPr algn="ctr"/>
            <a:r>
              <a:rPr lang="en-US" dirty="0" smtClean="0">
                <a:solidFill>
                  <a:schemeClr val="accent3">
                    <a:lumMod val="50000"/>
                  </a:schemeClr>
                </a:solidFill>
              </a:rPr>
              <a:t>(figures, photos, videos)</a:t>
            </a:r>
            <a:endParaRPr lang="en-US" dirty="0">
              <a:solidFill>
                <a:schemeClr val="accent3">
                  <a:lumMod val="50000"/>
                </a:schemeClr>
              </a:solidFill>
            </a:endParaRPr>
          </a:p>
        </p:txBody>
      </p:sp>
      <p:cxnSp>
        <p:nvCxnSpPr>
          <p:cNvPr id="29" name="Straight Arrow Connector 28"/>
          <p:cNvCxnSpPr>
            <a:stCxn id="28" idx="1"/>
          </p:cNvCxnSpPr>
          <p:nvPr/>
        </p:nvCxnSpPr>
        <p:spPr>
          <a:xfrm flipH="1" flipV="1">
            <a:off x="4800600" y="4419600"/>
            <a:ext cx="2218190" cy="180272"/>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
        <p:nvSpPr>
          <p:cNvPr id="33" name="Round Single Corner Rectangle 32"/>
          <p:cNvSpPr/>
          <p:nvPr/>
        </p:nvSpPr>
        <p:spPr>
          <a:xfrm rot="184503">
            <a:off x="535246" y="5350327"/>
            <a:ext cx="1600200" cy="822606"/>
          </a:xfrm>
          <a:prstGeom prst="round1Rect">
            <a:avLst/>
          </a:prstGeom>
          <a:solidFill>
            <a:schemeClr val="accent1">
              <a:lumMod val="40000"/>
              <a:lumOff val="60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3">
                    <a:lumMod val="50000"/>
                  </a:schemeClr>
                </a:solidFill>
              </a:rPr>
              <a:t>Dataset </a:t>
            </a:r>
          </a:p>
          <a:p>
            <a:pPr algn="ctr"/>
            <a:r>
              <a:rPr lang="en-US" dirty="0" smtClean="0">
                <a:solidFill>
                  <a:schemeClr val="accent3">
                    <a:lumMod val="50000"/>
                  </a:schemeClr>
                </a:solidFill>
              </a:rPr>
              <a:t>( + video </a:t>
            </a:r>
          </a:p>
          <a:p>
            <a:pPr algn="ctr"/>
            <a:r>
              <a:rPr lang="en-US" dirty="0" smtClean="0">
                <a:solidFill>
                  <a:schemeClr val="accent3">
                    <a:lumMod val="50000"/>
                  </a:schemeClr>
                </a:solidFill>
              </a:rPr>
              <a:t>walk-though)</a:t>
            </a:r>
            <a:endParaRPr lang="en-US" dirty="0">
              <a:solidFill>
                <a:schemeClr val="accent3">
                  <a:lumMod val="50000"/>
                </a:schemeClr>
              </a:solidFill>
            </a:endParaRPr>
          </a:p>
        </p:txBody>
      </p:sp>
      <p:cxnSp>
        <p:nvCxnSpPr>
          <p:cNvPr id="34" name="Straight Arrow Connector 33"/>
          <p:cNvCxnSpPr>
            <a:stCxn id="33" idx="3"/>
          </p:cNvCxnSpPr>
          <p:nvPr/>
        </p:nvCxnSpPr>
        <p:spPr>
          <a:xfrm flipV="1">
            <a:off x="2134294" y="5486402"/>
            <a:ext cx="1066106" cy="318149"/>
          </a:xfrm>
          <a:prstGeom prst="straightConnector1">
            <a:avLst/>
          </a:prstGeom>
          <a:ln w="28575">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 (scientists perspective)</a:t>
            </a:r>
            <a:endParaRPr lang="en-US" dirty="0"/>
          </a:p>
        </p:txBody>
      </p:sp>
      <p:sp>
        <p:nvSpPr>
          <p:cNvPr id="4" name="Slide Number Placeholder 3"/>
          <p:cNvSpPr>
            <a:spLocks noGrp="1"/>
          </p:cNvSpPr>
          <p:nvPr>
            <p:ph type="sldNum" sz="quarter" idx="12"/>
          </p:nvPr>
        </p:nvSpPr>
        <p:spPr/>
        <p:txBody>
          <a:bodyPr/>
          <a:lstStyle/>
          <a:p>
            <a:fld id="{66B00C0D-F425-47C6-B279-CC4D996F8B86}" type="slidenum">
              <a:rPr lang="en-US" smtClean="0"/>
              <a:pPr/>
              <a:t>14</a:t>
            </a:fld>
            <a:endParaRPr lang="en-US"/>
          </a:p>
        </p:txBody>
      </p:sp>
      <p:pic>
        <p:nvPicPr>
          <p:cNvPr id="8" name="dasaro_clip.avi">
            <a:hlinkClick r:id="" action="ppaction://media"/>
          </p:cNvPr>
          <p:cNvPicPr>
            <a:picLocks noGrp="1" noRot="1" noChangeAspect="1"/>
          </p:cNvPicPr>
          <p:nvPr>
            <p:ph sz="quarter" idx="1"/>
            <a:videoFile r:link="rId1"/>
          </p:nvPr>
        </p:nvPicPr>
        <p:blipFill>
          <a:blip r:embed="rId3" cstate="print"/>
          <a:stretch>
            <a:fillRect/>
          </a:stretch>
        </p:blipFill>
        <p:spPr>
          <a:xfrm>
            <a:off x="1524000" y="1401763"/>
            <a:ext cx="6096000" cy="4572000"/>
          </a:xfrm>
          <a:prstGeom prst="rect">
            <a:avLst/>
          </a:prstGeom>
        </p:spPr>
      </p:pic>
      <p:sp>
        <p:nvSpPr>
          <p:cNvPr id="5" name="TextBox 4"/>
          <p:cNvSpPr txBox="1"/>
          <p:nvPr/>
        </p:nvSpPr>
        <p:spPr>
          <a:xfrm>
            <a:off x="7086600" y="6019800"/>
            <a:ext cx="1580882" cy="307777"/>
          </a:xfrm>
          <a:prstGeom prst="rect">
            <a:avLst/>
          </a:prstGeom>
          <a:noFill/>
        </p:spPr>
        <p:txBody>
          <a:bodyPr wrap="none" rtlCol="0">
            <a:spAutoFit/>
          </a:bodyPr>
          <a:lstStyle/>
          <a:p>
            <a:r>
              <a:rPr lang="en-US" sz="1400" dirty="0" smtClean="0"/>
              <a:t>Source: COSEE-OS</a:t>
            </a:r>
            <a:endParaRPr lang="en-US" sz="14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8"/>
                                        </p:tgtEl>
                                      </p:cBhvr>
                                    </p:cmd>
                                  </p:childTnLst>
                                </p:cTn>
                              </p:par>
                            </p:childTnLst>
                          </p:cTn>
                        </p:par>
                      </p:childTnLst>
                    </p:cTn>
                  </p:par>
                </p:childTnLst>
              </p:cTn>
              <p:nextCondLst>
                <p:cond evt="onClick" delay="0">
                  <p:tgtEl>
                    <p:spTgt spid="8"/>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attention</a:t>
            </a:r>
            <a:endParaRPr lang="en-US" dirty="0"/>
          </a:p>
        </p:txBody>
      </p:sp>
      <p:sp>
        <p:nvSpPr>
          <p:cNvPr id="3" name="Slide Number Placeholder 2"/>
          <p:cNvSpPr>
            <a:spLocks noGrp="1"/>
          </p:cNvSpPr>
          <p:nvPr>
            <p:ph type="sldNum" sz="quarter" idx="12"/>
          </p:nvPr>
        </p:nvSpPr>
        <p:spPr/>
        <p:txBody>
          <a:bodyPr/>
          <a:lstStyle/>
          <a:p>
            <a:fld id="{66B00C0D-F425-47C6-B279-CC4D996F8B86}" type="slidenum">
              <a:rPr lang="en-US" smtClean="0"/>
              <a:pPr/>
              <a:t>15</a:t>
            </a:fld>
            <a:endParaRPr lang="en-US"/>
          </a:p>
        </p:txBody>
      </p:sp>
      <p:sp>
        <p:nvSpPr>
          <p:cNvPr id="4" name="Content Placeholder 3"/>
          <p:cNvSpPr>
            <a:spLocks noGrp="1"/>
          </p:cNvSpPr>
          <p:nvPr>
            <p:ph sz="quarter" idx="1"/>
          </p:nvPr>
        </p:nvSpPr>
        <p:spPr/>
        <p:txBody>
          <a:bodyPr/>
          <a:lstStyle/>
          <a:p>
            <a:r>
              <a:rPr lang="en-US" sz="2400" b="1" dirty="0" smtClean="0"/>
              <a:t>For more details, videos, transcripts and dataset – @ COSEE-OS:</a:t>
            </a:r>
          </a:p>
          <a:p>
            <a:pPr marL="274320" lvl="1">
              <a:spcBef>
                <a:spcPts val="600"/>
              </a:spcBef>
              <a:buClr>
                <a:schemeClr val="accent1"/>
              </a:buClr>
              <a:buNone/>
            </a:pPr>
            <a:r>
              <a:rPr lang="en-US" b="1" dirty="0" smtClean="0">
                <a:solidFill>
                  <a:schemeClr val="accent2"/>
                </a:solidFill>
                <a:hlinkClick r:id="rId2"/>
              </a:rPr>
              <a:t>http://cosee.umaine.edu/programs/webinars/nab</a:t>
            </a:r>
            <a:endParaRPr lang="en-US" b="1" dirty="0" smtClean="0">
              <a:solidFill>
                <a:schemeClr val="accent2"/>
              </a:solidFill>
            </a:endParaRPr>
          </a:p>
          <a:p>
            <a:pPr marL="274320" lvl="1">
              <a:spcBef>
                <a:spcPts val="600"/>
              </a:spcBef>
              <a:buClr>
                <a:schemeClr val="accent1"/>
              </a:buClr>
              <a:buNone/>
            </a:pPr>
            <a:endParaRPr lang="en-US" b="1" dirty="0" smtClean="0">
              <a:solidFill>
                <a:schemeClr val="accent2"/>
              </a:solidFill>
            </a:endParaRPr>
          </a:p>
          <a:p>
            <a:pPr marL="274320" lvl="1">
              <a:spcBef>
                <a:spcPts val="600"/>
              </a:spcBef>
              <a:buClr>
                <a:schemeClr val="accent1"/>
              </a:buClr>
            </a:pPr>
            <a:r>
              <a:rPr lang="en-US" sz="2400" b="1" dirty="0" smtClean="0">
                <a:solidFill>
                  <a:schemeClr val="tx1"/>
                </a:solidFill>
              </a:rPr>
              <a:t>Complete NAB08 dataset @ BCO-DMO:</a:t>
            </a:r>
          </a:p>
          <a:p>
            <a:pPr marL="274320" lvl="1">
              <a:spcBef>
                <a:spcPts val="600"/>
              </a:spcBef>
              <a:buClr>
                <a:schemeClr val="accent1"/>
              </a:buClr>
              <a:buNone/>
            </a:pPr>
            <a:r>
              <a:rPr lang="en-US" b="1" dirty="0" smtClean="0">
                <a:solidFill>
                  <a:schemeClr val="accent2"/>
                </a:solidFill>
                <a:hlinkClick r:id="rId3"/>
              </a:rPr>
              <a:t>http://osprey.bcodmo.org/project.cfm?flag=view&amp;id=102&amp;sortby=project</a:t>
            </a:r>
            <a:endParaRPr lang="en-US" b="1" dirty="0" smtClean="0">
              <a:solidFill>
                <a:schemeClr val="accent2"/>
              </a:solidFill>
            </a:endParaRPr>
          </a:p>
          <a:p>
            <a:pPr marL="274320" lvl="1">
              <a:spcBef>
                <a:spcPts val="600"/>
              </a:spcBef>
              <a:buClr>
                <a:schemeClr val="accent1"/>
              </a:buClr>
              <a:buNone/>
            </a:pPr>
            <a:endParaRPr lang="en-US" b="1" dirty="0" smtClean="0">
              <a:solidFill>
                <a:schemeClr val="accent2"/>
              </a:solidFill>
            </a:endParaRPr>
          </a:p>
          <a:p>
            <a:pPr marL="274320" lvl="1">
              <a:spcBef>
                <a:spcPts val="600"/>
              </a:spcBef>
              <a:buClr>
                <a:schemeClr val="accent1"/>
              </a:buClr>
            </a:pPr>
            <a:r>
              <a:rPr lang="en-US" sz="2800" b="1" dirty="0" smtClean="0"/>
              <a:t>Funding graciously provided by:</a:t>
            </a:r>
          </a:p>
          <a:p>
            <a:pPr marL="274320" lvl="1">
              <a:spcBef>
                <a:spcPts val="600"/>
              </a:spcBef>
              <a:buClr>
                <a:schemeClr val="accent1"/>
              </a:buClr>
              <a:buNone/>
            </a:pPr>
            <a:r>
              <a:rPr lang="en-US" sz="2800" b="1" dirty="0" smtClean="0"/>
              <a:t>NSF</a:t>
            </a:r>
            <a:endParaRPr lang="en-US" b="1" dirty="0" smtClean="0">
              <a:solidFill>
                <a:schemeClr val="accent2"/>
              </a:solidFill>
            </a:endParaRPr>
          </a:p>
          <a:p>
            <a:pPr marL="274320" lvl="1">
              <a:spcBef>
                <a:spcPts val="600"/>
              </a:spcBef>
              <a:buClr>
                <a:schemeClr val="accent1"/>
              </a:buClr>
            </a:pPr>
            <a:endParaRPr lang="en-US" b="1" dirty="0" smtClean="0">
              <a:solidFill>
                <a:schemeClr val="accent2"/>
              </a:solidFill>
            </a:endParaRPr>
          </a:p>
          <a:p>
            <a:pPr marL="274320" lvl="1">
              <a:spcBef>
                <a:spcPts val="600"/>
              </a:spcBef>
              <a:buClr>
                <a:schemeClr val="accent1"/>
              </a:buClr>
            </a:pPr>
            <a:endParaRPr lang="en-US" b="1" dirty="0" smtClean="0">
              <a:solidFill>
                <a:schemeClr val="accent2"/>
              </a:solidFill>
            </a:endParaRP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solidFill>
                  <a:schemeClr val="accent5">
                    <a:lumMod val="50000"/>
                  </a:schemeClr>
                </a:solidFill>
              </a:rPr>
              <a:t>The 2008 North Atlantic Bloom Experiment:</a:t>
            </a:r>
            <a:br>
              <a:rPr lang="en-US" sz="2600" dirty="0" smtClean="0">
                <a:solidFill>
                  <a:schemeClr val="accent5">
                    <a:lumMod val="50000"/>
                  </a:schemeClr>
                </a:solidFill>
              </a:rPr>
            </a:br>
            <a:r>
              <a:rPr lang="en-US" sz="2600" dirty="0" smtClean="0">
                <a:solidFill>
                  <a:schemeClr val="accent5">
                    <a:lumMod val="50000"/>
                  </a:schemeClr>
                </a:solidFill>
              </a:rPr>
              <a:t>Autonomous Sampling in a </a:t>
            </a:r>
            <a:r>
              <a:rPr lang="en-US" sz="2600" dirty="0" err="1" smtClean="0">
                <a:solidFill>
                  <a:schemeClr val="accent5">
                    <a:lumMod val="50000"/>
                  </a:schemeClr>
                </a:solidFill>
              </a:rPr>
              <a:t>Lagrangian</a:t>
            </a:r>
            <a:r>
              <a:rPr lang="en-US" sz="2600" dirty="0" smtClean="0">
                <a:solidFill>
                  <a:schemeClr val="accent5">
                    <a:lumMod val="50000"/>
                  </a:schemeClr>
                </a:solidFill>
              </a:rPr>
              <a:t> Frame</a:t>
            </a:r>
            <a:endParaRPr lang="en-US" sz="2600" dirty="0">
              <a:solidFill>
                <a:schemeClr val="accent5">
                  <a:lumMod val="50000"/>
                </a:schemeClr>
              </a:solidFill>
            </a:endParaRPr>
          </a:p>
        </p:txBody>
      </p:sp>
      <p:sp>
        <p:nvSpPr>
          <p:cNvPr id="10" name="Slide Number Placeholder 9"/>
          <p:cNvSpPr>
            <a:spLocks noGrp="1"/>
          </p:cNvSpPr>
          <p:nvPr>
            <p:ph type="sldNum" sz="quarter" idx="12"/>
          </p:nvPr>
        </p:nvSpPr>
        <p:spPr/>
        <p:txBody>
          <a:bodyPr/>
          <a:lstStyle/>
          <a:p>
            <a:fld id="{66B00C0D-F425-47C6-B279-CC4D996F8B86}" type="slidenum">
              <a:rPr lang="en-US" smtClean="0"/>
              <a:pPr/>
              <a:t>2</a:t>
            </a:fld>
            <a:endParaRPr lang="en-US"/>
          </a:p>
        </p:txBody>
      </p:sp>
      <p:sp>
        <p:nvSpPr>
          <p:cNvPr id="9" name="Content Placeholder 8"/>
          <p:cNvSpPr>
            <a:spLocks noGrp="1"/>
          </p:cNvSpPr>
          <p:nvPr>
            <p:ph sz="quarter" idx="1"/>
          </p:nvPr>
        </p:nvSpPr>
        <p:spPr/>
        <p:txBody>
          <a:bodyPr>
            <a:normAutofit/>
          </a:bodyPr>
          <a:lstStyle/>
          <a:p>
            <a:pPr>
              <a:spcAft>
                <a:spcPts val="1200"/>
              </a:spcAft>
            </a:pPr>
            <a:r>
              <a:rPr lang="en-US" sz="2000" u="sng" dirty="0" smtClean="0"/>
              <a:t>Bloom Dynamics</a:t>
            </a:r>
          </a:p>
          <a:p>
            <a:pPr>
              <a:spcAft>
                <a:spcPts val="1200"/>
              </a:spcAft>
            </a:pPr>
            <a:r>
              <a:rPr lang="en-US" sz="2000" u="sng" dirty="0" smtClean="0"/>
              <a:t>Carbon cycle associated mechanisms</a:t>
            </a:r>
          </a:p>
          <a:p>
            <a:pPr>
              <a:spcAft>
                <a:spcPts val="1200"/>
              </a:spcAft>
            </a:pPr>
            <a:r>
              <a:rPr lang="en-US" sz="2000" u="sng" dirty="0" smtClean="0"/>
              <a:t>Climate change…</a:t>
            </a:r>
          </a:p>
          <a:p>
            <a:pPr>
              <a:spcAft>
                <a:spcPts val="1200"/>
              </a:spcAft>
            </a:pPr>
            <a:endParaRPr lang="en-US" sz="2000" u="sng" dirty="0" smtClean="0"/>
          </a:p>
        </p:txBody>
      </p:sp>
      <p:sp>
        <p:nvSpPr>
          <p:cNvPr id="13" name="Content Placeholder 12"/>
          <p:cNvSpPr>
            <a:spLocks noGrp="1"/>
          </p:cNvSpPr>
          <p:nvPr>
            <p:ph sz="quarter" idx="2"/>
          </p:nvPr>
        </p:nvSpPr>
        <p:spPr/>
        <p:txBody>
          <a:bodyPr>
            <a:normAutofit/>
          </a:bodyPr>
          <a:lstStyle/>
          <a:p>
            <a:r>
              <a:rPr lang="en-US" sz="2400" dirty="0" smtClean="0"/>
              <a:t>Early April</a:t>
            </a:r>
          </a:p>
          <a:p>
            <a:pPr lvl="1"/>
            <a:r>
              <a:rPr lang="en-US" sz="2000" dirty="0" smtClean="0"/>
              <a:t>Float and glider deployment</a:t>
            </a:r>
          </a:p>
          <a:p>
            <a:r>
              <a:rPr lang="en-US" sz="2400" dirty="0" smtClean="0"/>
              <a:t>May</a:t>
            </a:r>
          </a:p>
          <a:p>
            <a:pPr lvl="1"/>
            <a:r>
              <a:rPr lang="en-US" sz="2000" dirty="0" smtClean="0"/>
              <a:t>Process cruise</a:t>
            </a:r>
          </a:p>
          <a:p>
            <a:r>
              <a:rPr lang="en-US" sz="2400" dirty="0" smtClean="0"/>
              <a:t>June </a:t>
            </a:r>
          </a:p>
          <a:p>
            <a:pPr lvl="1"/>
            <a:r>
              <a:rPr lang="en-US" sz="2000" dirty="0" smtClean="0"/>
              <a:t>Recover floats and gliders</a:t>
            </a:r>
          </a:p>
          <a:p>
            <a:pPr lvl="1"/>
            <a:endParaRPr lang="en-US" sz="2000" dirty="0" smtClean="0"/>
          </a:p>
          <a:p>
            <a:pPr>
              <a:buNone/>
            </a:pPr>
            <a:r>
              <a:rPr lang="en-US" sz="2400" dirty="0" smtClean="0"/>
              <a:t>4 cruises</a:t>
            </a:r>
          </a:p>
          <a:p>
            <a:pPr>
              <a:buNone/>
            </a:pPr>
            <a:r>
              <a:rPr lang="en-US" sz="2400" dirty="0" smtClean="0"/>
              <a:t>70 float-days</a:t>
            </a:r>
          </a:p>
          <a:p>
            <a:pPr>
              <a:buNone/>
            </a:pPr>
            <a:r>
              <a:rPr lang="en-US" sz="2400" dirty="0" smtClean="0"/>
              <a:t>340 glider-days</a:t>
            </a:r>
          </a:p>
          <a:p>
            <a:pPr>
              <a:buNone/>
            </a:pPr>
            <a:r>
              <a:rPr lang="en-US" sz="2400" dirty="0" smtClean="0"/>
              <a:t>100 channels of </a:t>
            </a:r>
            <a:r>
              <a:rPr lang="en-US" sz="2400" dirty="0" err="1" smtClean="0"/>
              <a:t>realtime</a:t>
            </a:r>
            <a:r>
              <a:rPr lang="en-US" sz="2400" dirty="0" smtClean="0"/>
              <a:t> data</a:t>
            </a:r>
          </a:p>
          <a:p>
            <a:endParaRPr lang="en-US" sz="2400" dirty="0"/>
          </a:p>
        </p:txBody>
      </p:sp>
      <p:pic>
        <p:nvPicPr>
          <p:cNvPr id="12" name="Picture 11" descr="NABmap.png"/>
          <p:cNvPicPr>
            <a:picLocks noChangeAspect="1"/>
          </p:cNvPicPr>
          <p:nvPr/>
        </p:nvPicPr>
        <p:blipFill>
          <a:blip r:embed="rId3" cstate="print"/>
          <a:srcRect/>
          <a:stretch>
            <a:fillRect/>
          </a:stretch>
        </p:blipFill>
        <p:spPr bwMode="auto">
          <a:xfrm>
            <a:off x="533400" y="3352800"/>
            <a:ext cx="3566160" cy="2871983"/>
          </a:xfrm>
          <a:prstGeom prst="rect">
            <a:avLst/>
          </a:prstGeom>
          <a:noFill/>
          <a:ln w="9525">
            <a:noFill/>
            <a:miter lim="800000"/>
            <a:headEnd/>
            <a:tailEnd/>
          </a:ln>
        </p:spPr>
      </p:pic>
      <p:sp>
        <p:nvSpPr>
          <p:cNvPr id="7" name="TextBox 6"/>
          <p:cNvSpPr txBox="1"/>
          <p:nvPr/>
        </p:nvSpPr>
        <p:spPr>
          <a:xfrm>
            <a:off x="3352800" y="6019800"/>
            <a:ext cx="1447127" cy="276999"/>
          </a:xfrm>
          <a:prstGeom prst="rect">
            <a:avLst/>
          </a:prstGeom>
          <a:noFill/>
        </p:spPr>
        <p:txBody>
          <a:bodyPr wrap="none" rtlCol="0">
            <a:spAutoFit/>
          </a:bodyPr>
          <a:lstStyle/>
          <a:p>
            <a:r>
              <a:rPr lang="en-US" sz="1200" dirty="0" err="1" smtClean="0"/>
              <a:t>Alkire</a:t>
            </a:r>
            <a:r>
              <a:rPr lang="en-US" sz="1200" dirty="0" smtClean="0"/>
              <a:t> et al., in press</a:t>
            </a:r>
            <a:endParaRPr lang="en-US" sz="1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13"/>
          <p:cNvSpPr/>
          <p:nvPr/>
        </p:nvSpPr>
        <p:spPr>
          <a:xfrm rot="21163106">
            <a:off x="-66192" y="3310740"/>
            <a:ext cx="10439817" cy="4429436"/>
          </a:xfrm>
          <a:prstGeom prst="triangle">
            <a:avLst/>
          </a:prstGeom>
          <a:effectLst>
            <a:outerShdw blurRad="50800" dist="38100" dir="13500000" algn="b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Isosceles Triangle 15"/>
          <p:cNvSpPr/>
          <p:nvPr/>
        </p:nvSpPr>
        <p:spPr>
          <a:xfrm rot="7351719">
            <a:off x="-3299805" y="-1169155"/>
            <a:ext cx="10439817" cy="5307526"/>
          </a:xfrm>
          <a:prstGeom prst="triangle">
            <a:avLst/>
          </a:prstGeom>
          <a:ln w="3175"/>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15" name="Isosceles Triangle 14"/>
          <p:cNvSpPr/>
          <p:nvPr/>
        </p:nvSpPr>
        <p:spPr>
          <a:xfrm rot="13207492">
            <a:off x="1700884" y="-1451586"/>
            <a:ext cx="10439817" cy="5307526"/>
          </a:xfrm>
          <a:prstGeom prst="triangle">
            <a:avLst/>
          </a:prstGeom>
          <a:ln w="9525"/>
          <a:effectLst>
            <a:outerShdw blurRad="50800" dist="38100" dir="8100000" algn="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descr="NABmap.png"/>
          <p:cNvPicPr>
            <a:picLocks noChangeAspect="1"/>
          </p:cNvPicPr>
          <p:nvPr/>
        </p:nvPicPr>
        <p:blipFill>
          <a:blip r:embed="rId2" cstate="print">
            <a:duotone>
              <a:schemeClr val="bg2">
                <a:shade val="45000"/>
                <a:satMod val="135000"/>
              </a:schemeClr>
              <a:prstClr val="white"/>
            </a:duotone>
          </a:blip>
          <a:srcRect/>
          <a:stretch>
            <a:fillRect/>
          </a:stretch>
        </p:blipFill>
        <p:spPr bwMode="auto">
          <a:xfrm>
            <a:off x="3429000" y="2209800"/>
            <a:ext cx="2743200" cy="2209218"/>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9" name="TextBox 9"/>
          <p:cNvSpPr txBox="1">
            <a:spLocks noChangeArrowheads="1"/>
          </p:cNvSpPr>
          <p:nvPr/>
        </p:nvSpPr>
        <p:spPr bwMode="auto">
          <a:xfrm>
            <a:off x="5029200" y="228600"/>
            <a:ext cx="2546350" cy="923330"/>
          </a:xfrm>
          <a:prstGeom prst="rect">
            <a:avLst/>
          </a:prstGeom>
          <a:noFill/>
          <a:ln w="9525">
            <a:noFill/>
            <a:miter lim="800000"/>
            <a:headEnd/>
            <a:tailEnd/>
          </a:ln>
        </p:spPr>
        <p:txBody>
          <a:bodyPr wrap="square">
            <a:prstTxWarp prst="textNoShape">
              <a:avLst/>
            </a:prstTxWarp>
            <a:spAutoFit/>
          </a:bodyPr>
          <a:lstStyle/>
          <a:p>
            <a:r>
              <a:rPr lang="en-US" dirty="0">
                <a:solidFill>
                  <a:schemeClr val="tx2"/>
                </a:solidFill>
                <a:latin typeface="Calibri" charset="0"/>
              </a:rPr>
              <a:t>Gliders- Survey around floats. Profile to 1000 m every 4-5 h. </a:t>
            </a:r>
          </a:p>
        </p:txBody>
      </p:sp>
      <p:pic>
        <p:nvPicPr>
          <p:cNvPr id="7" name="Picture 4" descr="glider_top_annot_cropped.jpg"/>
          <p:cNvPicPr>
            <a:picLocks noChangeAspect="1"/>
          </p:cNvPicPr>
          <p:nvPr/>
        </p:nvPicPr>
        <p:blipFill>
          <a:blip r:embed="rId3" cstate="print"/>
          <a:srcRect/>
          <a:stretch>
            <a:fillRect/>
          </a:stretch>
        </p:blipFill>
        <p:spPr bwMode="auto">
          <a:xfrm>
            <a:off x="6629400" y="990600"/>
            <a:ext cx="2286000" cy="182968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 name="Picture 5" descr="NAB_Biofloat_labelled.png"/>
          <p:cNvPicPr>
            <a:picLocks noChangeAspect="1"/>
          </p:cNvPicPr>
          <p:nvPr/>
        </p:nvPicPr>
        <p:blipFill>
          <a:blip r:embed="rId4" cstate="print"/>
          <a:srcRect/>
          <a:stretch>
            <a:fillRect/>
          </a:stretch>
        </p:blipFill>
        <p:spPr bwMode="auto">
          <a:xfrm>
            <a:off x="6416040" y="3276600"/>
            <a:ext cx="2194560" cy="329678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1" name="TextBox 8"/>
          <p:cNvSpPr txBox="1">
            <a:spLocks noChangeArrowheads="1"/>
          </p:cNvSpPr>
          <p:nvPr/>
        </p:nvSpPr>
        <p:spPr bwMode="auto">
          <a:xfrm>
            <a:off x="4038600" y="4800600"/>
            <a:ext cx="2286000" cy="1200329"/>
          </a:xfrm>
          <a:prstGeom prst="rect">
            <a:avLst/>
          </a:prstGeom>
          <a:noFill/>
          <a:ln w="9525">
            <a:noFill/>
            <a:miter lim="800000"/>
            <a:headEnd/>
            <a:tailEnd/>
          </a:ln>
        </p:spPr>
        <p:txBody>
          <a:bodyPr wrap="square">
            <a:prstTxWarp prst="textNoShape">
              <a:avLst/>
            </a:prstTxWarp>
            <a:spAutoFit/>
          </a:bodyPr>
          <a:lstStyle/>
          <a:p>
            <a:r>
              <a:rPr lang="en-US" dirty="0" err="1" smtClean="0">
                <a:solidFill>
                  <a:schemeClr val="tx2"/>
                </a:solidFill>
                <a:latin typeface="Calibri" charset="0"/>
              </a:rPr>
              <a:t>Lagrangian</a:t>
            </a:r>
            <a:r>
              <a:rPr lang="en-US" dirty="0" smtClean="0">
                <a:solidFill>
                  <a:schemeClr val="tx2"/>
                </a:solidFill>
                <a:latin typeface="Calibri" charset="0"/>
              </a:rPr>
              <a:t> Float</a:t>
            </a:r>
          </a:p>
          <a:p>
            <a:r>
              <a:rPr lang="en-US" dirty="0" smtClean="0">
                <a:solidFill>
                  <a:schemeClr val="tx2"/>
                </a:solidFill>
                <a:latin typeface="Calibri" charset="0"/>
              </a:rPr>
              <a:t>Cycle </a:t>
            </a:r>
            <a:r>
              <a:rPr lang="en-US" dirty="0">
                <a:solidFill>
                  <a:schemeClr val="tx2"/>
                </a:solidFill>
                <a:latin typeface="Calibri" charset="0"/>
              </a:rPr>
              <a:t>within mixed layer. Profile to 250 </a:t>
            </a:r>
            <a:r>
              <a:rPr lang="en-US" dirty="0" err="1">
                <a:solidFill>
                  <a:schemeClr val="tx2"/>
                </a:solidFill>
                <a:latin typeface="Calibri" charset="0"/>
              </a:rPr>
              <a:t>m</a:t>
            </a:r>
            <a:r>
              <a:rPr lang="en-US" dirty="0">
                <a:solidFill>
                  <a:schemeClr val="tx2"/>
                </a:solidFill>
                <a:latin typeface="Calibri" charset="0"/>
              </a:rPr>
              <a:t> every 24</a:t>
            </a:r>
            <a:r>
              <a:rPr lang="en-US" dirty="0" smtClean="0">
                <a:solidFill>
                  <a:schemeClr val="tx2"/>
                </a:solidFill>
                <a:latin typeface="Calibri" charset="0"/>
              </a:rPr>
              <a:t>-36 </a:t>
            </a:r>
            <a:r>
              <a:rPr lang="en-US" dirty="0" err="1">
                <a:solidFill>
                  <a:schemeClr val="tx2"/>
                </a:solidFill>
                <a:latin typeface="Calibri" charset="0"/>
              </a:rPr>
              <a:t>h</a:t>
            </a:r>
            <a:r>
              <a:rPr lang="en-US" dirty="0">
                <a:solidFill>
                  <a:schemeClr val="tx2"/>
                </a:solidFill>
                <a:latin typeface="Calibri" charset="0"/>
              </a:rPr>
              <a:t>.</a:t>
            </a:r>
          </a:p>
        </p:txBody>
      </p:sp>
      <p:pic>
        <p:nvPicPr>
          <p:cNvPr id="12" name="Picture 3" descr="knorr.jpg"/>
          <p:cNvPicPr>
            <a:picLocks noChangeAspect="1"/>
          </p:cNvPicPr>
          <p:nvPr/>
        </p:nvPicPr>
        <p:blipFill>
          <a:blip r:embed="rId5" cstate="print"/>
          <a:srcRect/>
          <a:stretch>
            <a:fillRect/>
          </a:stretch>
        </p:blipFill>
        <p:spPr bwMode="auto">
          <a:xfrm>
            <a:off x="1219200" y="0"/>
            <a:ext cx="2926080" cy="207381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 name="TextBox 11"/>
          <p:cNvSpPr txBox="1">
            <a:spLocks noChangeArrowheads="1"/>
          </p:cNvSpPr>
          <p:nvPr/>
        </p:nvSpPr>
        <p:spPr bwMode="auto">
          <a:xfrm>
            <a:off x="0" y="1905000"/>
            <a:ext cx="3886200" cy="1477328"/>
          </a:xfrm>
          <a:prstGeom prst="rect">
            <a:avLst/>
          </a:prstGeom>
          <a:noFill/>
          <a:ln w="9525">
            <a:noFill/>
            <a:miter lim="800000"/>
            <a:headEnd/>
            <a:tailEnd/>
          </a:ln>
        </p:spPr>
        <p:txBody>
          <a:bodyPr wrap="square">
            <a:prstTxWarp prst="textNoShape">
              <a:avLst/>
            </a:prstTxWarp>
            <a:spAutoFit/>
          </a:bodyPr>
          <a:lstStyle/>
          <a:p>
            <a:r>
              <a:rPr lang="en-US" dirty="0">
                <a:solidFill>
                  <a:schemeClr val="tx2"/>
                </a:solidFill>
                <a:latin typeface="Calibri" charset="0"/>
              </a:rPr>
              <a:t>R/V </a:t>
            </a:r>
            <a:r>
              <a:rPr lang="en-US" dirty="0" err="1">
                <a:solidFill>
                  <a:schemeClr val="tx2"/>
                </a:solidFill>
                <a:latin typeface="Calibri" charset="0"/>
              </a:rPr>
              <a:t>Knorr</a:t>
            </a:r>
            <a:endParaRPr lang="en-US" dirty="0">
              <a:solidFill>
                <a:schemeClr val="tx2"/>
              </a:solidFill>
              <a:latin typeface="Calibri" charset="0"/>
            </a:endParaRPr>
          </a:p>
          <a:p>
            <a:r>
              <a:rPr lang="en-US" dirty="0">
                <a:solidFill>
                  <a:schemeClr val="tx2"/>
                </a:solidFill>
                <a:latin typeface="Calibri" charset="0"/>
              </a:rPr>
              <a:t>R/V </a:t>
            </a:r>
            <a:r>
              <a:rPr lang="en-US" dirty="0" err="1">
                <a:solidFill>
                  <a:schemeClr val="tx2"/>
                </a:solidFill>
                <a:latin typeface="Calibri" charset="0"/>
              </a:rPr>
              <a:t>Sæmundsson</a:t>
            </a:r>
            <a:endParaRPr lang="en-US" dirty="0">
              <a:solidFill>
                <a:schemeClr val="tx2"/>
              </a:solidFill>
              <a:latin typeface="Calibri" charset="0"/>
            </a:endParaRPr>
          </a:p>
          <a:p>
            <a:r>
              <a:rPr lang="en-US" dirty="0">
                <a:solidFill>
                  <a:schemeClr val="tx2"/>
                </a:solidFill>
                <a:latin typeface="Calibri" charset="0"/>
              </a:rPr>
              <a:t>Extensive biological and chemical measurements, calibration data, </a:t>
            </a:r>
            <a:endParaRPr lang="en-US" dirty="0" smtClean="0">
              <a:solidFill>
                <a:schemeClr val="tx2"/>
              </a:solidFill>
              <a:latin typeface="Calibri" charset="0"/>
            </a:endParaRPr>
          </a:p>
          <a:p>
            <a:r>
              <a:rPr lang="en-US" dirty="0" smtClean="0">
                <a:solidFill>
                  <a:schemeClr val="tx2"/>
                </a:solidFill>
                <a:latin typeface="Calibri" charset="0"/>
              </a:rPr>
              <a:t>scale </a:t>
            </a:r>
            <a:r>
              <a:rPr lang="en-US" dirty="0">
                <a:solidFill>
                  <a:schemeClr val="tx2"/>
                </a:solidFill>
                <a:latin typeface="Calibri" charset="0"/>
              </a:rPr>
              <a:t>check</a:t>
            </a:r>
          </a:p>
        </p:txBody>
      </p:sp>
      <p:sp>
        <p:nvSpPr>
          <p:cNvPr id="18" name="Slide Number Placeholder 17"/>
          <p:cNvSpPr>
            <a:spLocks noGrp="1"/>
          </p:cNvSpPr>
          <p:nvPr>
            <p:ph type="sldNum" sz="quarter" idx="12"/>
          </p:nvPr>
        </p:nvSpPr>
        <p:spPr/>
        <p:txBody>
          <a:bodyPr/>
          <a:lstStyle/>
          <a:p>
            <a:fld id="{66B00C0D-F425-47C6-B279-CC4D996F8B86}" type="slidenum">
              <a:rPr lang="en-US" smtClean="0"/>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600" dirty="0" smtClean="0">
                <a:solidFill>
                  <a:schemeClr val="tx1"/>
                </a:solidFill>
              </a:rPr>
              <a:t>Collaboration with Center for Ocean Sciences Education Excellence (COSEE) - Ocean Systems </a:t>
            </a:r>
            <a:endParaRPr lang="en-US" sz="2600" dirty="0">
              <a:solidFill>
                <a:schemeClr val="tx1"/>
              </a:solidFill>
            </a:endParaRPr>
          </a:p>
        </p:txBody>
      </p:sp>
      <p:sp>
        <p:nvSpPr>
          <p:cNvPr id="6" name="Slide Number Placeholder 5"/>
          <p:cNvSpPr>
            <a:spLocks noGrp="1"/>
          </p:cNvSpPr>
          <p:nvPr>
            <p:ph type="sldNum" sz="quarter" idx="12"/>
          </p:nvPr>
        </p:nvSpPr>
        <p:spPr/>
        <p:txBody>
          <a:bodyPr/>
          <a:lstStyle/>
          <a:p>
            <a:fld id="{66B00C0D-F425-47C6-B279-CC4D996F8B86}" type="slidenum">
              <a:rPr lang="en-US" smtClean="0"/>
              <a:pPr/>
              <a:t>4</a:t>
            </a:fld>
            <a:endParaRPr lang="en-US"/>
          </a:p>
        </p:txBody>
      </p:sp>
      <p:sp>
        <p:nvSpPr>
          <p:cNvPr id="3" name="Content Placeholder 2"/>
          <p:cNvSpPr>
            <a:spLocks noGrp="1"/>
          </p:cNvSpPr>
          <p:nvPr>
            <p:ph sz="quarter" idx="1"/>
          </p:nvPr>
        </p:nvSpPr>
        <p:spPr>
          <a:xfrm>
            <a:off x="457200" y="1371600"/>
            <a:ext cx="8229600" cy="4785360"/>
          </a:xfrm>
        </p:spPr>
        <p:txBody>
          <a:bodyPr>
            <a:normAutofit/>
          </a:bodyPr>
          <a:lstStyle/>
          <a:p>
            <a:r>
              <a:rPr lang="en-US" sz="2400" dirty="0" smtClean="0">
                <a:solidFill>
                  <a:schemeClr val="tx1">
                    <a:lumMod val="75000"/>
                    <a:lumOff val="25000"/>
                  </a:schemeClr>
                </a:solidFill>
              </a:rPr>
              <a:t>To broadly disseminate results and contribute to the public’s understanding of ocean science, NAB08 participants collaborated with the COSEE - Ocean Systems</a:t>
            </a:r>
          </a:p>
          <a:p>
            <a:pPr marL="438150" indent="-319088" defTabSz="914400">
              <a:buClr>
                <a:schemeClr val="accent1"/>
              </a:buClr>
              <a:buSzPct val="80000"/>
              <a:buFont typeface="Wingdings 2" charset="2"/>
              <a:buChar char=""/>
            </a:pPr>
            <a:r>
              <a:rPr lang="en-US" sz="2400" dirty="0" smtClean="0">
                <a:solidFill>
                  <a:schemeClr val="tx2"/>
                </a:solidFill>
              </a:rPr>
              <a:t>Identified five theme areas to fit a five-part webinar series</a:t>
            </a:r>
          </a:p>
          <a:p>
            <a:pPr marL="438150" indent="-319088" defTabSz="914400">
              <a:buClr>
                <a:schemeClr val="accent1"/>
              </a:buClr>
              <a:buSzPct val="80000"/>
              <a:buFont typeface="Wingdings 2" charset="2"/>
              <a:buChar char=""/>
            </a:pPr>
            <a:r>
              <a:rPr lang="en-US" sz="2400" dirty="0" smtClean="0">
                <a:solidFill>
                  <a:schemeClr val="tx2"/>
                </a:solidFill>
              </a:rPr>
              <a:t>Invited/involved seven presenters from four institutions</a:t>
            </a:r>
          </a:p>
          <a:p>
            <a:pPr marL="438150" indent="-319088" defTabSz="914400">
              <a:buClr>
                <a:schemeClr val="accent1"/>
              </a:buClr>
              <a:buSzPct val="80000"/>
              <a:buFont typeface="Wingdings 2" charset="2"/>
              <a:buChar char=""/>
            </a:pPr>
            <a:r>
              <a:rPr lang="en-US" sz="2400" dirty="0" smtClean="0">
                <a:solidFill>
                  <a:schemeClr val="tx2"/>
                </a:solidFill>
              </a:rPr>
              <a:t>Included efforts to make the series </a:t>
            </a:r>
            <a:r>
              <a:rPr lang="en-US" sz="2400" i="1" dirty="0" smtClean="0">
                <a:solidFill>
                  <a:schemeClr val="tx2"/>
                </a:solidFill>
              </a:rPr>
              <a:t>a connected story</a:t>
            </a:r>
          </a:p>
          <a:p>
            <a:endParaRPr lang="en-US" sz="2800" dirty="0" smtClean="0"/>
          </a:p>
          <a:p>
            <a:r>
              <a:rPr lang="en-US" sz="2400" dirty="0" smtClean="0">
                <a:solidFill>
                  <a:schemeClr val="tx1">
                    <a:lumMod val="75000"/>
                    <a:lumOff val="25000"/>
                  </a:schemeClr>
                </a:solidFill>
              </a:rPr>
              <a:t>Targeted audience:</a:t>
            </a:r>
          </a:p>
          <a:p>
            <a:pPr lvl="1"/>
            <a:r>
              <a:rPr lang="en-US" sz="2400" dirty="0" smtClean="0"/>
              <a:t>middle school and high school educators (both formal and informal)</a:t>
            </a:r>
            <a:endParaRPr lang="en-US" sz="24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NAB08 ………. </a:t>
            </a:r>
            <a:r>
              <a:rPr lang="en-US" i="1" dirty="0" smtClean="0"/>
              <a:t>a connected story</a:t>
            </a:r>
            <a:endParaRPr lang="en-US" dirty="0"/>
          </a:p>
        </p:txBody>
      </p:sp>
      <p:sp>
        <p:nvSpPr>
          <p:cNvPr id="3" name="Content Placeholder 2"/>
          <p:cNvSpPr>
            <a:spLocks noGrp="1"/>
          </p:cNvSpPr>
          <p:nvPr>
            <p:ph sz="quarter" idx="1"/>
          </p:nvPr>
        </p:nvSpPr>
        <p:spPr/>
        <p:txBody>
          <a:bodyPr/>
          <a:lstStyle/>
          <a:p>
            <a:endParaRPr lang="en-US" dirty="0"/>
          </a:p>
        </p:txBody>
      </p:sp>
      <p:sp>
        <p:nvSpPr>
          <p:cNvPr id="16" name="Slide Number Placeholder 15"/>
          <p:cNvSpPr>
            <a:spLocks noGrp="1"/>
          </p:cNvSpPr>
          <p:nvPr>
            <p:ph type="sldNum" sz="quarter" idx="12"/>
          </p:nvPr>
        </p:nvSpPr>
        <p:spPr/>
        <p:txBody>
          <a:bodyPr/>
          <a:lstStyle/>
          <a:p>
            <a:fld id="{66B00C0D-F425-47C6-B279-CC4D996F8B86}" type="slidenum">
              <a:rPr lang="en-US" smtClean="0"/>
              <a:pPr/>
              <a:t>5</a:t>
            </a:fld>
            <a:endParaRPr lang="en-US"/>
          </a:p>
        </p:txBody>
      </p:sp>
      <p:pic>
        <p:nvPicPr>
          <p:cNvPr id="20" name="Picture 3" descr="Picture 35.png"/>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728688" y="1143000"/>
            <a:ext cx="7991722" cy="5540305"/>
          </a:xfrm>
          <a:prstGeom prst="rect">
            <a:avLst/>
          </a:prstGeom>
          <a:noFill/>
          <a:ln w="9525">
            <a:noFill/>
            <a:miter lim="800000"/>
            <a:headEnd/>
            <a:tailEnd/>
          </a:ln>
        </p:spPr>
      </p:pic>
      <p:pic>
        <p:nvPicPr>
          <p:cNvPr id="21" name="Picture 20"/>
          <p:cNvPicPr>
            <a:picLocks noChangeAspect="1"/>
          </p:cNvPicPr>
          <p:nvPr/>
        </p:nvPicPr>
        <p:blipFill>
          <a:blip r:embed="rId3" cstate="print"/>
          <a:stretch>
            <a:fillRect/>
          </a:stretch>
        </p:blipFill>
        <p:spPr>
          <a:xfrm>
            <a:off x="1065627" y="1343197"/>
            <a:ext cx="609542" cy="609543"/>
          </a:xfrm>
          <a:prstGeom prst="roundRect">
            <a:avLst>
              <a:gd name="adj" fmla="val 8594"/>
            </a:avLst>
          </a:prstGeom>
          <a:solidFill>
            <a:srgbClr val="FFFFFF">
              <a:shade val="85000"/>
            </a:srgbClr>
          </a:solidFill>
          <a:ln>
            <a:noFill/>
          </a:ln>
          <a:effectLst>
            <a:glow rad="101600">
              <a:srgbClr val="CCFFCC">
                <a:alpha val="60000"/>
              </a:srgbClr>
            </a:glow>
            <a:outerShdw blurRad="50800" dist="38100" dir="2700000" algn="tl" rotWithShape="0">
              <a:prstClr val="black">
                <a:alpha val="40000"/>
              </a:prstClr>
            </a:outerShdw>
          </a:effectLst>
        </p:spPr>
      </p:pic>
      <p:pic>
        <p:nvPicPr>
          <p:cNvPr id="23" name="Picture 22"/>
          <p:cNvPicPr>
            <a:picLocks noChangeAspect="1"/>
          </p:cNvPicPr>
          <p:nvPr/>
        </p:nvPicPr>
        <p:blipFill>
          <a:blip r:embed="rId4" cstate="print"/>
          <a:stretch>
            <a:fillRect/>
          </a:stretch>
        </p:blipFill>
        <p:spPr>
          <a:xfrm>
            <a:off x="8012674" y="1343197"/>
            <a:ext cx="609542" cy="609543"/>
          </a:xfrm>
          <a:prstGeom prst="roundRect">
            <a:avLst>
              <a:gd name="adj" fmla="val 8594"/>
            </a:avLst>
          </a:prstGeom>
          <a:solidFill>
            <a:srgbClr val="FFFFFF">
              <a:shade val="85000"/>
            </a:srgbClr>
          </a:solidFill>
          <a:ln>
            <a:noFill/>
          </a:ln>
          <a:effectLst>
            <a:glow rad="101600">
              <a:srgbClr val="FFCC99">
                <a:alpha val="60000"/>
              </a:srgbClr>
            </a:glow>
            <a:outerShdw blurRad="50800" dist="38100" dir="2700000" algn="tl" rotWithShape="0">
              <a:prstClr val="black">
                <a:alpha val="40000"/>
              </a:prstClr>
            </a:outerShdw>
          </a:effectLst>
        </p:spPr>
      </p:pic>
      <p:pic>
        <p:nvPicPr>
          <p:cNvPr id="24" name="Picture 23"/>
          <p:cNvPicPr>
            <a:picLocks noChangeAspect="1"/>
          </p:cNvPicPr>
          <p:nvPr/>
        </p:nvPicPr>
        <p:blipFill>
          <a:blip r:embed="rId5" cstate="print"/>
          <a:stretch>
            <a:fillRect/>
          </a:stretch>
        </p:blipFill>
        <p:spPr>
          <a:xfrm>
            <a:off x="4471902" y="4157992"/>
            <a:ext cx="648256" cy="648256"/>
          </a:xfrm>
          <a:prstGeom prst="roundRect">
            <a:avLst>
              <a:gd name="adj" fmla="val 8594"/>
            </a:avLst>
          </a:prstGeom>
          <a:solidFill>
            <a:srgbClr val="FFFFFF">
              <a:shade val="85000"/>
            </a:srgbClr>
          </a:solidFill>
          <a:ln>
            <a:noFill/>
          </a:ln>
          <a:effectLst>
            <a:glow rad="63500">
              <a:schemeClr val="accent6">
                <a:satMod val="175000"/>
                <a:alpha val="40000"/>
              </a:schemeClr>
            </a:glow>
          </a:effectLst>
        </p:spPr>
      </p:pic>
      <p:grpSp>
        <p:nvGrpSpPr>
          <p:cNvPr id="28" name="Group 27"/>
          <p:cNvGrpSpPr/>
          <p:nvPr/>
        </p:nvGrpSpPr>
        <p:grpSpPr>
          <a:xfrm>
            <a:off x="534664" y="5036401"/>
            <a:ext cx="1076031" cy="545068"/>
            <a:chOff x="534664" y="5036401"/>
            <a:chExt cx="1076031" cy="545068"/>
          </a:xfrm>
          <a:effectLst>
            <a:glow rad="101600">
              <a:srgbClr val="FFFF99">
                <a:alpha val="60000"/>
              </a:srgbClr>
            </a:glow>
          </a:effectLst>
        </p:grpSpPr>
        <p:pic>
          <p:nvPicPr>
            <p:cNvPr id="22" name="Picture 21"/>
            <p:cNvPicPr>
              <a:picLocks noChangeAspect="1"/>
            </p:cNvPicPr>
            <p:nvPr/>
          </p:nvPicPr>
          <p:blipFill>
            <a:blip r:embed="rId6" cstate="print"/>
            <a:stretch>
              <a:fillRect/>
            </a:stretch>
          </p:blipFill>
          <p:spPr>
            <a:xfrm>
              <a:off x="534664" y="5036401"/>
              <a:ext cx="545068" cy="54506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25" name="Picture 24" descr="Melissa_Omand_Photo-1.jpg"/>
            <p:cNvPicPr>
              <a:picLocks noChangeAspect="1"/>
            </p:cNvPicPr>
            <p:nvPr/>
          </p:nvPicPr>
          <p:blipFill>
            <a:blip r:embed="rId7" cstate="print"/>
            <a:stretch>
              <a:fillRect/>
            </a:stretch>
          </p:blipFill>
          <p:spPr>
            <a:xfrm>
              <a:off x="1065627" y="5036401"/>
              <a:ext cx="545068" cy="54506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grpSp>
      <p:grpSp>
        <p:nvGrpSpPr>
          <p:cNvPr id="29" name="Group 28"/>
          <p:cNvGrpSpPr/>
          <p:nvPr/>
        </p:nvGrpSpPr>
        <p:grpSpPr>
          <a:xfrm>
            <a:off x="6029531" y="5860595"/>
            <a:ext cx="1087125" cy="576832"/>
            <a:chOff x="6029531" y="5860595"/>
            <a:chExt cx="1087125" cy="576832"/>
          </a:xfrm>
          <a:effectLst>
            <a:glow rad="101600">
              <a:schemeClr val="accent3">
                <a:lumMod val="60000"/>
                <a:lumOff val="40000"/>
                <a:alpha val="60000"/>
              </a:schemeClr>
            </a:glow>
          </a:effectLst>
        </p:grpSpPr>
        <p:pic>
          <p:nvPicPr>
            <p:cNvPr id="26" name="Picture 25" descr="cetinic_75.jpg"/>
            <p:cNvPicPr>
              <a:picLocks noChangeAspect="1"/>
            </p:cNvPicPr>
            <p:nvPr/>
          </p:nvPicPr>
          <p:blipFill>
            <a:blip r:embed="rId8" cstate="print"/>
            <a:stretch>
              <a:fillRect/>
            </a:stretch>
          </p:blipFill>
          <p:spPr>
            <a:xfrm>
              <a:off x="6029531" y="5860595"/>
              <a:ext cx="568108" cy="56810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pic>
          <p:nvPicPr>
            <p:cNvPr id="27" name="Picture 26" descr="poulton_75.jpg"/>
            <p:cNvPicPr>
              <a:picLocks noChangeAspect="1"/>
            </p:cNvPicPr>
            <p:nvPr/>
          </p:nvPicPr>
          <p:blipFill>
            <a:blip r:embed="rId9" cstate="print"/>
            <a:stretch>
              <a:fillRect/>
            </a:stretch>
          </p:blipFill>
          <p:spPr>
            <a:xfrm>
              <a:off x="6548548" y="5869319"/>
              <a:ext cx="568108" cy="568108"/>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Webinar</a:t>
            </a:r>
            <a:endParaRPr lang="en-US" dirty="0"/>
          </a:p>
        </p:txBody>
      </p:sp>
      <p:sp>
        <p:nvSpPr>
          <p:cNvPr id="4" name="Content Placeholder 3"/>
          <p:cNvSpPr>
            <a:spLocks noGrp="1"/>
          </p:cNvSpPr>
          <p:nvPr>
            <p:ph sz="quarter" idx="2"/>
          </p:nvPr>
        </p:nvSpPr>
        <p:spPr>
          <a:xfrm>
            <a:off x="6172200" y="1216152"/>
            <a:ext cx="2501646" cy="4937760"/>
          </a:xfrm>
        </p:spPr>
        <p:txBody>
          <a:bodyPr/>
          <a:lstStyle/>
          <a:p>
            <a:endParaRPr lang="en-US" dirty="0" smtClean="0"/>
          </a:p>
          <a:p>
            <a:endParaRPr lang="en-US" dirty="0" smtClean="0"/>
          </a:p>
          <a:p>
            <a:endParaRPr lang="en-US" dirty="0" smtClean="0"/>
          </a:p>
          <a:p>
            <a:r>
              <a:rPr lang="en-US" dirty="0" smtClean="0"/>
              <a:t>Presentation</a:t>
            </a:r>
          </a:p>
          <a:p>
            <a:pPr lvl="1"/>
            <a:r>
              <a:rPr lang="en-US" dirty="0" smtClean="0"/>
              <a:t>Concept map</a:t>
            </a:r>
          </a:p>
          <a:p>
            <a:r>
              <a:rPr lang="en-US" dirty="0" smtClean="0"/>
              <a:t>Interactive Q&amp;A</a:t>
            </a:r>
          </a:p>
          <a:p>
            <a:endParaRPr lang="en-US" dirty="0" smtClean="0"/>
          </a:p>
          <a:p>
            <a:r>
              <a:rPr lang="en-US" dirty="0" smtClean="0"/>
              <a:t>Dataset</a:t>
            </a:r>
          </a:p>
          <a:p>
            <a:pPr>
              <a:buNone/>
            </a:pPr>
            <a:endParaRPr lang="en-US" dirty="0"/>
          </a:p>
        </p:txBody>
      </p:sp>
      <p:sp>
        <p:nvSpPr>
          <p:cNvPr id="5" name="Slide Number Placeholder 4"/>
          <p:cNvSpPr>
            <a:spLocks noGrp="1"/>
          </p:cNvSpPr>
          <p:nvPr>
            <p:ph type="sldNum" sz="quarter" idx="12"/>
          </p:nvPr>
        </p:nvSpPr>
        <p:spPr/>
        <p:txBody>
          <a:bodyPr/>
          <a:lstStyle/>
          <a:p>
            <a:fld id="{66B00C0D-F425-47C6-B279-CC4D996F8B86}" type="slidenum">
              <a:rPr lang="en-US" smtClean="0"/>
              <a:pPr/>
              <a:t>6</a:t>
            </a:fld>
            <a:endParaRPr lang="en-US"/>
          </a:p>
        </p:txBody>
      </p:sp>
      <p:sp>
        <p:nvSpPr>
          <p:cNvPr id="6" name="Content Placeholder 5"/>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2" cstate="print"/>
          <a:srcRect l="57222" t="19022" r="17222" b="5259"/>
          <a:stretch>
            <a:fillRect/>
          </a:stretch>
        </p:blipFill>
        <p:spPr bwMode="auto">
          <a:xfrm>
            <a:off x="609600" y="1219200"/>
            <a:ext cx="5120640" cy="51206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4600" y="228600"/>
            <a:ext cx="2514600" cy="838200"/>
          </a:xfrm>
        </p:spPr>
        <p:txBody>
          <a:bodyPr>
            <a:normAutofit/>
          </a:bodyPr>
          <a:lstStyle/>
          <a:p>
            <a:r>
              <a:rPr lang="en-US" sz="2400" dirty="0" smtClean="0"/>
              <a:t>Webinar - Concept map</a:t>
            </a:r>
            <a:endParaRPr lang="en-US" sz="2400" dirty="0"/>
          </a:p>
        </p:txBody>
      </p:sp>
      <p:sp>
        <p:nvSpPr>
          <p:cNvPr id="6" name="Text Placeholder 5"/>
          <p:cNvSpPr>
            <a:spLocks noGrp="1"/>
          </p:cNvSpPr>
          <p:nvPr>
            <p:ph type="body" idx="2"/>
          </p:nvPr>
        </p:nvSpPr>
        <p:spPr>
          <a:xfrm>
            <a:off x="6248400" y="1066800"/>
            <a:ext cx="2667000" cy="5105400"/>
          </a:xfrm>
        </p:spPr>
        <p:txBody>
          <a:bodyPr>
            <a:noAutofit/>
          </a:bodyPr>
          <a:lstStyle/>
          <a:p>
            <a:r>
              <a:rPr lang="en-US" sz="1800" dirty="0" smtClean="0"/>
              <a:t>Emphasizes key concepts and the connections between concepts</a:t>
            </a:r>
          </a:p>
          <a:p>
            <a:r>
              <a:rPr lang="en-US" sz="1800" dirty="0" smtClean="0"/>
              <a:t>Relates specific topics to the “big picture”</a:t>
            </a:r>
          </a:p>
          <a:p>
            <a:r>
              <a:rPr lang="en-US" sz="1800" dirty="0" smtClean="0"/>
              <a:t>Non-linear presentation that is adjustable to an audience’s prior knowledge</a:t>
            </a:r>
          </a:p>
          <a:p>
            <a:r>
              <a:rPr lang="en-US" sz="1800" dirty="0" smtClean="0"/>
              <a:t>Numerous assets that can be linked to a specific “concept”</a:t>
            </a:r>
          </a:p>
          <a:p>
            <a:r>
              <a:rPr lang="en-US" sz="1800" dirty="0" smtClean="0"/>
              <a:t>Provides a visual overview to orient an audience and help the presenter field questions</a:t>
            </a:r>
          </a:p>
          <a:p>
            <a:endParaRPr lang="en-US" sz="1400" dirty="0" smtClean="0"/>
          </a:p>
          <a:p>
            <a:endParaRPr lang="en-US" sz="1400" dirty="0"/>
          </a:p>
        </p:txBody>
      </p:sp>
      <p:pic>
        <p:nvPicPr>
          <p:cNvPr id="2051" name="Picture 3"/>
          <p:cNvPicPr>
            <a:picLocks noGrp="1" noChangeAspect="1" noChangeArrowheads="1"/>
          </p:cNvPicPr>
          <p:nvPr>
            <p:ph sz="quarter" idx="1"/>
          </p:nvPr>
        </p:nvPicPr>
        <p:blipFill>
          <a:blip r:embed="rId2" cstate="print"/>
          <a:srcRect/>
          <a:stretch>
            <a:fillRect/>
          </a:stretch>
        </p:blipFill>
        <p:spPr bwMode="auto">
          <a:xfrm>
            <a:off x="152400" y="975169"/>
            <a:ext cx="5891594" cy="4892231"/>
          </a:xfrm>
          <a:prstGeom prst="rect">
            <a:avLst/>
          </a:prstGeom>
          <a:noFill/>
          <a:ln w="9525">
            <a:noFill/>
            <a:miter lim="800000"/>
            <a:headEnd/>
            <a:tailEnd/>
          </a:ln>
          <a:effectLst/>
        </p:spPr>
      </p:pic>
      <p:sp>
        <p:nvSpPr>
          <p:cNvPr id="5" name="Slide Number Placeholder 4"/>
          <p:cNvSpPr>
            <a:spLocks noGrp="1"/>
          </p:cNvSpPr>
          <p:nvPr>
            <p:ph type="sldNum" sz="quarter" idx="12"/>
          </p:nvPr>
        </p:nvSpPr>
        <p:spPr/>
        <p:txBody>
          <a:bodyPr/>
          <a:lstStyle/>
          <a:p>
            <a:fld id="{66B00C0D-F425-47C6-B279-CC4D996F8B86}"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Webinar</a:t>
            </a:r>
            <a:endParaRPr lang="en-US" dirty="0"/>
          </a:p>
        </p:txBody>
      </p:sp>
      <p:sp>
        <p:nvSpPr>
          <p:cNvPr id="13" name="Text Placeholder 12"/>
          <p:cNvSpPr>
            <a:spLocks noGrp="1"/>
          </p:cNvSpPr>
          <p:nvPr>
            <p:ph type="body" idx="2"/>
          </p:nvPr>
        </p:nvSpPr>
        <p:spPr/>
        <p:txBody>
          <a:bodyPr/>
          <a:lstStyle/>
          <a:p>
            <a:endParaRPr lang="en-US" sz="3200" dirty="0" smtClean="0">
              <a:solidFill>
                <a:schemeClr val="accent3"/>
              </a:solidFill>
            </a:endParaRPr>
          </a:p>
          <a:p>
            <a:endParaRPr lang="en-US" sz="3200" dirty="0" smtClean="0">
              <a:solidFill>
                <a:schemeClr val="accent3"/>
              </a:solidFill>
            </a:endParaRPr>
          </a:p>
          <a:p>
            <a:r>
              <a:rPr lang="en-US" sz="3200" dirty="0" smtClean="0">
                <a:solidFill>
                  <a:schemeClr val="accent3"/>
                </a:solidFill>
              </a:rPr>
              <a:t>Presentation</a:t>
            </a:r>
          </a:p>
          <a:p>
            <a:r>
              <a:rPr lang="en-US" sz="2000" dirty="0" smtClean="0"/>
              <a:t>Interactive Q&amp;A</a:t>
            </a:r>
          </a:p>
          <a:p>
            <a:r>
              <a:rPr lang="en-US" sz="2000" dirty="0" smtClean="0"/>
              <a:t>Dataset</a:t>
            </a:r>
          </a:p>
          <a:p>
            <a:endParaRPr lang="en-US" dirty="0"/>
          </a:p>
        </p:txBody>
      </p:sp>
      <p:sp>
        <p:nvSpPr>
          <p:cNvPr id="6" name="Slide Number Placeholder 5"/>
          <p:cNvSpPr>
            <a:spLocks noGrp="1"/>
          </p:cNvSpPr>
          <p:nvPr>
            <p:ph type="sldNum" sz="quarter" idx="12"/>
          </p:nvPr>
        </p:nvSpPr>
        <p:spPr/>
        <p:txBody>
          <a:bodyPr/>
          <a:lstStyle/>
          <a:p>
            <a:fld id="{66B00C0D-F425-47C6-B279-CC4D996F8B86}" type="slidenum">
              <a:rPr lang="en-US" smtClean="0"/>
              <a:pPr/>
              <a:t>8</a:t>
            </a:fld>
            <a:endParaRPr lang="en-US"/>
          </a:p>
        </p:txBody>
      </p:sp>
      <p:sp>
        <p:nvSpPr>
          <p:cNvPr id="7" name="TextBox 6"/>
          <p:cNvSpPr txBox="1"/>
          <p:nvPr/>
        </p:nvSpPr>
        <p:spPr>
          <a:xfrm>
            <a:off x="4951994" y="6016823"/>
            <a:ext cx="1220206" cy="307777"/>
          </a:xfrm>
          <a:prstGeom prst="rect">
            <a:avLst/>
          </a:prstGeom>
          <a:noFill/>
        </p:spPr>
        <p:txBody>
          <a:bodyPr wrap="none" rtlCol="0">
            <a:spAutoFit/>
          </a:bodyPr>
          <a:lstStyle/>
          <a:p>
            <a:r>
              <a:rPr lang="en-US" sz="1400" dirty="0" smtClean="0"/>
              <a:t>Source: NASA</a:t>
            </a:r>
            <a:endParaRPr lang="en-US" sz="1400" dirty="0"/>
          </a:p>
        </p:txBody>
      </p:sp>
      <p:pic>
        <p:nvPicPr>
          <p:cNvPr id="10" name="Webinar_video_OS2012.avi">
            <a:hlinkClick r:id="" action="ppaction://media"/>
          </p:cNvPr>
          <p:cNvPicPr>
            <a:picLocks noGrp="1" noRot="1" noChangeAspect="1"/>
          </p:cNvPicPr>
          <p:nvPr>
            <p:ph sz="quarter" idx="1"/>
            <a:videoFile r:link="rId1"/>
          </p:nvPr>
        </p:nvPicPr>
        <p:blipFill>
          <a:blip r:embed="rId3" cstate="print"/>
          <a:stretch>
            <a:fillRect/>
          </a:stretch>
        </p:blipFill>
        <p:spPr>
          <a:xfrm>
            <a:off x="114300" y="876300"/>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0"/>
                                        </p:tgtEl>
                                      </p:cBhvr>
                                    </p:cmd>
                                  </p:childTnLst>
                                </p:cTn>
                              </p:par>
                            </p:childTnLst>
                          </p:cTn>
                        </p:par>
                      </p:childTnLst>
                    </p:cTn>
                  </p:par>
                </p:childTnLst>
              </p:cTn>
              <p:nextCondLst>
                <p:cond evt="onClick" delay="0">
                  <p:tgtEl>
                    <p:spTgt spid="10"/>
                  </p:tgtEl>
                </p:cond>
              </p:nextCondLst>
            </p:seq>
            <p:video>
              <p:cMediaNode>
                <p:cTn id="7"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Webinar</a:t>
            </a:r>
            <a:endParaRPr lang="en-US" dirty="0"/>
          </a:p>
        </p:txBody>
      </p:sp>
      <p:sp>
        <p:nvSpPr>
          <p:cNvPr id="3" name="Text Placeholder 2"/>
          <p:cNvSpPr>
            <a:spLocks noGrp="1"/>
          </p:cNvSpPr>
          <p:nvPr>
            <p:ph type="body" idx="2"/>
          </p:nvPr>
        </p:nvSpPr>
        <p:spPr/>
        <p:txBody>
          <a:bodyPr/>
          <a:lstStyle/>
          <a:p>
            <a:endParaRPr lang="en-US" sz="2000" dirty="0" smtClean="0"/>
          </a:p>
          <a:p>
            <a:endParaRPr lang="en-US" sz="2000" dirty="0" smtClean="0"/>
          </a:p>
          <a:p>
            <a:r>
              <a:rPr lang="en-US" sz="2000" dirty="0" smtClean="0"/>
              <a:t>Presentation</a:t>
            </a:r>
          </a:p>
          <a:p>
            <a:r>
              <a:rPr lang="en-US" sz="3200" dirty="0" smtClean="0">
                <a:solidFill>
                  <a:schemeClr val="accent3"/>
                </a:solidFill>
              </a:rPr>
              <a:t>Interactive </a:t>
            </a:r>
          </a:p>
          <a:p>
            <a:r>
              <a:rPr lang="en-US" sz="3200" dirty="0" smtClean="0">
                <a:solidFill>
                  <a:schemeClr val="accent3"/>
                </a:solidFill>
              </a:rPr>
              <a:t>Q&amp;A</a:t>
            </a:r>
          </a:p>
          <a:p>
            <a:r>
              <a:rPr lang="en-US" sz="2000" dirty="0" smtClean="0"/>
              <a:t>Dataset</a:t>
            </a:r>
          </a:p>
          <a:p>
            <a:endParaRPr lang="en-US" dirty="0"/>
          </a:p>
        </p:txBody>
      </p:sp>
      <p:sp>
        <p:nvSpPr>
          <p:cNvPr id="4" name="Content Placeholder 3"/>
          <p:cNvSpPr>
            <a:spLocks noGrp="1"/>
          </p:cNvSpPr>
          <p:nvPr>
            <p:ph sz="quarter" idx="1"/>
          </p:nvPr>
        </p:nvSpPr>
        <p:spPr/>
        <p:txBody>
          <a:bodyPr>
            <a:noAutofit/>
          </a:bodyPr>
          <a:lstStyle/>
          <a:p>
            <a:pPr>
              <a:buNone/>
            </a:pPr>
            <a:endParaRPr lang="en-US" sz="1600" dirty="0" smtClean="0"/>
          </a:p>
        </p:txBody>
      </p:sp>
      <p:sp>
        <p:nvSpPr>
          <p:cNvPr id="5" name="Slide Number Placeholder 4"/>
          <p:cNvSpPr>
            <a:spLocks noGrp="1"/>
          </p:cNvSpPr>
          <p:nvPr>
            <p:ph type="sldNum" sz="quarter" idx="12"/>
          </p:nvPr>
        </p:nvSpPr>
        <p:spPr/>
        <p:txBody>
          <a:bodyPr/>
          <a:lstStyle/>
          <a:p>
            <a:fld id="{66B00C0D-F425-47C6-B279-CC4D996F8B86}" type="slidenum">
              <a:rPr lang="en-US" smtClean="0"/>
              <a:pPr/>
              <a:t>9</a:t>
            </a:fld>
            <a:endParaRPr lang="en-US"/>
          </a:p>
        </p:txBody>
      </p:sp>
      <p:sp>
        <p:nvSpPr>
          <p:cNvPr id="8" name="Rectangle 7"/>
          <p:cNvSpPr/>
          <p:nvPr/>
        </p:nvSpPr>
        <p:spPr>
          <a:xfrm>
            <a:off x="304800" y="304800"/>
            <a:ext cx="5715000" cy="13716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r>
              <a:rPr lang="en-US" sz="1700" cap="small" dirty="0" smtClean="0">
                <a:solidFill>
                  <a:schemeClr val="tx2"/>
                </a:solidFill>
              </a:rPr>
              <a:t>The last graph you showed, you suggested that the “dips” in chlorophyll on that graph were due to mixing -by storms- taking some of the algae that were up in the ‘measured point’ in the water, I guess,  - taking them out of that area because of the mixing. Is that correct?</a:t>
            </a:r>
          </a:p>
        </p:txBody>
      </p:sp>
      <p:sp>
        <p:nvSpPr>
          <p:cNvPr id="9" name="Rectangle 8"/>
          <p:cNvSpPr/>
          <p:nvPr/>
        </p:nvSpPr>
        <p:spPr>
          <a:xfrm>
            <a:off x="914400" y="1752600"/>
            <a:ext cx="5257800" cy="9144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r">
              <a:buNone/>
            </a:pPr>
            <a:r>
              <a:rPr lang="en-US" sz="1700" cap="small" dirty="0" smtClean="0">
                <a:solidFill>
                  <a:schemeClr val="tx2"/>
                </a:solidFill>
              </a:rPr>
              <a:t>Did you use satellite imagery to determine where to release the floats and </a:t>
            </a:r>
            <a:r>
              <a:rPr lang="en-US" sz="1700" cap="small" dirty="0" err="1" smtClean="0">
                <a:solidFill>
                  <a:schemeClr val="tx2"/>
                </a:solidFill>
              </a:rPr>
              <a:t>seagliders</a:t>
            </a:r>
            <a:r>
              <a:rPr lang="en-US" sz="1700" cap="small" dirty="0" smtClean="0">
                <a:solidFill>
                  <a:schemeClr val="tx2"/>
                </a:solidFill>
              </a:rPr>
              <a:t> in order to get the best data possible? </a:t>
            </a:r>
          </a:p>
        </p:txBody>
      </p:sp>
      <p:sp>
        <p:nvSpPr>
          <p:cNvPr id="10" name="Rectangle 9"/>
          <p:cNvSpPr/>
          <p:nvPr/>
        </p:nvSpPr>
        <p:spPr>
          <a:xfrm>
            <a:off x="304800" y="2743200"/>
            <a:ext cx="5715000" cy="8382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buNone/>
            </a:pPr>
            <a:r>
              <a:rPr lang="en-US" sz="1700" cap="small" dirty="0" smtClean="0">
                <a:solidFill>
                  <a:schemeClr val="tx2"/>
                </a:solidFill>
              </a:rPr>
              <a:t>Where do these phytoplankton that are in the spring bloom go over the winter? If they all die,  are there seeds or something that allow them to come back next year? </a:t>
            </a:r>
          </a:p>
        </p:txBody>
      </p:sp>
      <p:sp>
        <p:nvSpPr>
          <p:cNvPr id="11" name="Rectangle 10"/>
          <p:cNvSpPr/>
          <p:nvPr/>
        </p:nvSpPr>
        <p:spPr>
          <a:xfrm>
            <a:off x="914400" y="3657600"/>
            <a:ext cx="5257800" cy="6858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r">
              <a:buNone/>
            </a:pPr>
            <a:r>
              <a:rPr lang="en-US" sz="1700" cap="small" dirty="0" smtClean="0">
                <a:solidFill>
                  <a:schemeClr val="tx2"/>
                </a:solidFill>
              </a:rPr>
              <a:t>Is anything measured in the North Atlantic bloom experiment being used to improve climate models? </a:t>
            </a:r>
          </a:p>
        </p:txBody>
      </p:sp>
      <p:sp>
        <p:nvSpPr>
          <p:cNvPr id="12" name="Rectangle 11"/>
          <p:cNvSpPr/>
          <p:nvPr/>
        </p:nvSpPr>
        <p:spPr>
          <a:xfrm>
            <a:off x="304800" y="4419600"/>
            <a:ext cx="5715000" cy="5334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buNone/>
            </a:pPr>
            <a:r>
              <a:rPr lang="en-US" sz="1700" cap="small" dirty="0" smtClean="0">
                <a:solidFill>
                  <a:schemeClr val="tx2"/>
                </a:solidFill>
              </a:rPr>
              <a:t>How can you apply all this data that we’re getting to help the average person? Is that a possibility? </a:t>
            </a:r>
          </a:p>
        </p:txBody>
      </p:sp>
      <p:sp>
        <p:nvSpPr>
          <p:cNvPr id="13" name="Rectangle 12"/>
          <p:cNvSpPr/>
          <p:nvPr/>
        </p:nvSpPr>
        <p:spPr>
          <a:xfrm>
            <a:off x="838200" y="5029200"/>
            <a:ext cx="5334000" cy="1066800"/>
          </a:xfrm>
          <a:prstGeom prst="rect">
            <a:avLst/>
          </a:prstGeom>
          <a:ln/>
          <a:effectLst>
            <a:outerShdw blurRad="50800" dist="38100" dir="2700000" algn="tl"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rtlCol="0" anchor="ctr"/>
          <a:lstStyle/>
          <a:p>
            <a:pPr algn="r">
              <a:buNone/>
            </a:pPr>
            <a:r>
              <a:rPr lang="en-US" cap="small" dirty="0" smtClean="0">
                <a:solidFill>
                  <a:schemeClr val="tx2"/>
                </a:solidFill>
              </a:rPr>
              <a:t>Is </a:t>
            </a:r>
            <a:r>
              <a:rPr lang="en-US" sz="1700" cap="small" dirty="0" smtClean="0">
                <a:solidFill>
                  <a:schemeClr val="tx2"/>
                </a:solidFill>
              </a:rPr>
              <a:t>there</a:t>
            </a:r>
            <a:r>
              <a:rPr lang="en-US" cap="small" dirty="0" smtClean="0">
                <a:solidFill>
                  <a:schemeClr val="tx2"/>
                </a:solidFill>
              </a:rPr>
              <a:t> any other study that has been done in any other part of the global ocean that could be used in a classroom to compare with what you all have seen compared to what they’ve seen?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Custom 7">
      <a:dk1>
        <a:sysClr val="windowText" lastClr="000000"/>
      </a:dk1>
      <a:lt1>
        <a:sysClr val="window" lastClr="FFFFFF"/>
      </a:lt1>
      <a:dk2>
        <a:srgbClr val="424456"/>
      </a:dk2>
      <a:lt2>
        <a:srgbClr val="DEDEDE"/>
      </a:lt2>
      <a:accent1>
        <a:srgbClr val="9293BD"/>
      </a:accent1>
      <a:accent2>
        <a:srgbClr val="C990CB"/>
      </a:accent2>
      <a:accent3>
        <a:srgbClr val="A04DA3"/>
      </a:accent3>
      <a:accent4>
        <a:srgbClr val="C4652D"/>
      </a:accent4>
      <a:accent5>
        <a:srgbClr val="8B5D3D"/>
      </a:accent5>
      <a:accent6>
        <a:srgbClr val="5C92B5"/>
      </a:accent6>
      <a:hlink>
        <a:srgbClr val="A04DA3"/>
      </a:hlink>
      <a:folHlink>
        <a:srgbClr val="C2A874"/>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3056</TotalTime>
  <Words>681</Words>
  <Application>Microsoft Office PowerPoint</Application>
  <PresentationFormat>On-screen Show (4:3)</PresentationFormat>
  <Paragraphs>152</Paragraphs>
  <Slides>15</Slides>
  <Notes>1</Notes>
  <HiddenSlides>0</HiddenSlides>
  <MMClips>2</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Origin</vt:lpstr>
      <vt:lpstr>Slide 1</vt:lpstr>
      <vt:lpstr>The 2008 North Atlantic Bloom Experiment: Autonomous Sampling in a Lagrangian Frame</vt:lpstr>
      <vt:lpstr>Slide 3</vt:lpstr>
      <vt:lpstr>Collaboration with Center for Ocean Sciences Education Excellence (COSEE) - Ocean Systems </vt:lpstr>
      <vt:lpstr> NAB08 ………. a connected story</vt:lpstr>
      <vt:lpstr>Webinar</vt:lpstr>
      <vt:lpstr>Webinar - Concept map</vt:lpstr>
      <vt:lpstr>Webinar</vt:lpstr>
      <vt:lpstr>Webinar</vt:lpstr>
      <vt:lpstr>Webinar</vt:lpstr>
      <vt:lpstr>Webinar</vt:lpstr>
      <vt:lpstr>Outcomes</vt:lpstr>
      <vt:lpstr>Outcomes – all materials archived @ http://cosee.umaine.edu/programs/webinars/nab</vt:lpstr>
      <vt:lpstr>Outcomes (scientists perspective)</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Atlantic Bloom 2008 Webinar series</dc:title>
  <dc:creator>Ivona</dc:creator>
  <cp:lastModifiedBy>Ivona</cp:lastModifiedBy>
  <cp:revision>27</cp:revision>
  <dcterms:created xsi:type="dcterms:W3CDTF">2012-02-08T00:40:46Z</dcterms:created>
  <dcterms:modified xsi:type="dcterms:W3CDTF">2012-03-14T19:37:13Z</dcterms:modified>
</cp:coreProperties>
</file>